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66" r:id="rId7"/>
    <p:sldId id="272" r:id="rId8"/>
    <p:sldId id="274" r:id="rId9"/>
    <p:sldId id="273" r:id="rId10"/>
    <p:sldId id="268" r:id="rId11"/>
    <p:sldId id="269" r:id="rId12"/>
    <p:sldId id="270" r:id="rId13"/>
    <p:sldId id="271" r:id="rId14"/>
    <p:sldId id="275" r:id="rId15"/>
    <p:sldId id="27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WorkFile\US_HOTEL_REVIEW_DATA.xlsx" TargetMode="External"/><Relationship Id="rId4" Type="http://schemas.openxmlformats.org/officeDocument/2006/relationships/themeOverride" Target="../theme/themeOverride3.xm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WorkFile\US_HOTEL_REVIEW_DATA.xlsx" TargetMode="External"/><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Reviews</a:t>
            </a:r>
            <a:r>
              <a:rPr lang="en-IN" baseline="0"/>
              <a:t> In Year</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0694884919992361E-2"/>
          <c:y val="0.20882314998639701"/>
          <c:w val="0.9403141687840112"/>
          <c:h val="0.52734451004426608"/>
        </c:manualLayout>
      </c:layout>
      <c:barChart>
        <c:barDir val="col"/>
        <c:grouping val="clustered"/>
        <c:varyColors val="0"/>
        <c:ser>
          <c:idx val="0"/>
          <c:order val="0"/>
          <c:tx>
            <c:strRef>
              <c:f>Ans_Worksheet_Report!$H$6</c:f>
              <c:strCache>
                <c:ptCount val="1"/>
                <c:pt idx="0">
                  <c:v>% Of Reviews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Ans_Worksheet_Report!$G$7:$G$8</c:f>
              <c:numCache>
                <c:formatCode>General</c:formatCode>
                <c:ptCount val="2"/>
                <c:pt idx="0">
                  <c:v>2018</c:v>
                </c:pt>
                <c:pt idx="1">
                  <c:v>2019</c:v>
                </c:pt>
              </c:numCache>
            </c:numRef>
          </c:cat>
          <c:val>
            <c:numRef>
              <c:f>Ans_Worksheet_Report!$H$7:$H$8</c:f>
              <c:numCache>
                <c:formatCode>0%</c:formatCode>
                <c:ptCount val="2"/>
                <c:pt idx="0">
                  <c:v>0.40198511166253104</c:v>
                </c:pt>
                <c:pt idx="1">
                  <c:v>0.59801488833746896</c:v>
                </c:pt>
              </c:numCache>
            </c:numRef>
          </c:val>
          <c:extLst>
            <c:ext xmlns:c16="http://schemas.microsoft.com/office/drawing/2014/chart" uri="{C3380CC4-5D6E-409C-BE32-E72D297353CC}">
              <c16:uniqueId val="{00000000-D780-4D02-828C-C11CC9C18118}"/>
            </c:ext>
          </c:extLst>
        </c:ser>
        <c:dLbls>
          <c:showLegendKey val="0"/>
          <c:showVal val="0"/>
          <c:showCatName val="0"/>
          <c:showSerName val="0"/>
          <c:showPercent val="0"/>
          <c:showBubbleSize val="0"/>
        </c:dLbls>
        <c:gapWidth val="219"/>
        <c:overlap val="-27"/>
        <c:axId val="1054060144"/>
        <c:axId val="674308192"/>
      </c:barChart>
      <c:catAx>
        <c:axId val="105406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4308192"/>
        <c:crosses val="autoZero"/>
        <c:auto val="1"/>
        <c:lblAlgn val="ctr"/>
        <c:lblOffset val="100"/>
        <c:noMultiLvlLbl val="0"/>
      </c:catAx>
      <c:valAx>
        <c:axId val="674308192"/>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5406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Months</a:t>
            </a:r>
            <a:r>
              <a:rPr lang="en-IN" baseline="0"/>
              <a:t> Wise Review Trend</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Ans_Worksheet_Report!$P$22</c:f>
              <c:strCache>
                <c:ptCount val="1"/>
                <c:pt idx="0">
                  <c:v>2018</c:v>
                </c:pt>
              </c:strCache>
            </c:strRef>
          </c:tx>
          <c:spPr>
            <a:ln w="28575" cap="rnd">
              <a:solidFill>
                <a:schemeClr val="accent1"/>
              </a:solidFill>
              <a:round/>
            </a:ln>
            <a:effectLst/>
          </c:spPr>
          <c:marker>
            <c:symbol val="none"/>
          </c:marker>
          <c:cat>
            <c:numRef>
              <c:f>Ans_Worksheet_Report!$O$23:$O$34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Ans_Worksheet_Report!$P$23:$P$34</c:f>
              <c:numCache>
                <c:formatCode>0%</c:formatCode>
                <c:ptCount val="12"/>
                <c:pt idx="0">
                  <c:v>0</c:v>
                </c:pt>
                <c:pt idx="1">
                  <c:v>0</c:v>
                </c:pt>
                <c:pt idx="2">
                  <c:v>0</c:v>
                </c:pt>
                <c:pt idx="3">
                  <c:v>0</c:v>
                </c:pt>
                <c:pt idx="4">
                  <c:v>0</c:v>
                </c:pt>
                <c:pt idx="5">
                  <c:v>0</c:v>
                </c:pt>
                <c:pt idx="6">
                  <c:v>0</c:v>
                </c:pt>
                <c:pt idx="7">
                  <c:v>0.16898148148148148</c:v>
                </c:pt>
                <c:pt idx="8">
                  <c:v>0.18557098765432098</c:v>
                </c:pt>
                <c:pt idx="9">
                  <c:v>0.2021604938271605</c:v>
                </c:pt>
                <c:pt idx="10">
                  <c:v>0.20023148148148148</c:v>
                </c:pt>
                <c:pt idx="11">
                  <c:v>0.24305555555555555</c:v>
                </c:pt>
              </c:numCache>
            </c:numRef>
          </c:val>
          <c:smooth val="0"/>
          <c:extLst>
            <c:ext xmlns:c16="http://schemas.microsoft.com/office/drawing/2014/chart" uri="{C3380CC4-5D6E-409C-BE32-E72D297353CC}">
              <c16:uniqueId val="{00000000-D9D3-4C70-886D-20390DA0D07C}"/>
            </c:ext>
          </c:extLst>
        </c:ser>
        <c:ser>
          <c:idx val="1"/>
          <c:order val="1"/>
          <c:tx>
            <c:strRef>
              <c:f>Ans_Worksheet_Report!$Q$22</c:f>
              <c:strCache>
                <c:ptCount val="1"/>
                <c:pt idx="0">
                  <c:v>2019</c:v>
                </c:pt>
              </c:strCache>
            </c:strRef>
          </c:tx>
          <c:spPr>
            <a:ln w="28575" cap="rnd">
              <a:solidFill>
                <a:schemeClr val="accent2"/>
              </a:solidFill>
              <a:round/>
            </a:ln>
            <a:effectLst/>
          </c:spPr>
          <c:marker>
            <c:symbol val="none"/>
          </c:marker>
          <c:cat>
            <c:numRef>
              <c:f>Ans_Worksheet_Report!$O$23:$O$34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Ans_Worksheet_Report!$Q$23:$Q$34</c:f>
              <c:numCache>
                <c:formatCode>0%</c:formatCode>
                <c:ptCount val="12"/>
                <c:pt idx="0">
                  <c:v>0.13303941908713693</c:v>
                </c:pt>
                <c:pt idx="1">
                  <c:v>0.10840248962655602</c:v>
                </c:pt>
                <c:pt idx="2">
                  <c:v>0.15689834024896265</c:v>
                </c:pt>
                <c:pt idx="3">
                  <c:v>0.15378630705394192</c:v>
                </c:pt>
                <c:pt idx="4">
                  <c:v>0.13641078838174273</c:v>
                </c:pt>
                <c:pt idx="5">
                  <c:v>9.3879668049792531E-2</c:v>
                </c:pt>
                <c:pt idx="6">
                  <c:v>0.14237551867219916</c:v>
                </c:pt>
                <c:pt idx="7">
                  <c:v>7.5207468879668046E-2</c:v>
                </c:pt>
                <c:pt idx="8">
                  <c:v>0</c:v>
                </c:pt>
                <c:pt idx="9">
                  <c:v>0</c:v>
                </c:pt>
                <c:pt idx="10">
                  <c:v>0</c:v>
                </c:pt>
                <c:pt idx="11">
                  <c:v>0</c:v>
                </c:pt>
              </c:numCache>
            </c:numRef>
          </c:val>
          <c:smooth val="0"/>
          <c:extLst>
            <c:ext xmlns:c16="http://schemas.microsoft.com/office/drawing/2014/chart" uri="{C3380CC4-5D6E-409C-BE32-E72D297353CC}">
              <c16:uniqueId val="{00000001-D9D3-4C70-886D-20390DA0D07C}"/>
            </c:ext>
          </c:extLst>
        </c:ser>
        <c:dLbls>
          <c:showLegendKey val="0"/>
          <c:showVal val="0"/>
          <c:showCatName val="0"/>
          <c:showSerName val="0"/>
          <c:showPercent val="0"/>
          <c:showBubbleSize val="0"/>
        </c:dLbls>
        <c:smooth val="0"/>
        <c:axId val="356177600"/>
        <c:axId val="891418080"/>
      </c:lineChart>
      <c:catAx>
        <c:axId val="3561776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1418080"/>
        <c:crosses val="autoZero"/>
        <c:auto val="1"/>
        <c:lblAlgn val="ctr"/>
        <c:lblOffset val="100"/>
        <c:noMultiLvlLbl val="0"/>
      </c:catAx>
      <c:valAx>
        <c:axId val="891418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Of Reviews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17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 Top month for Review</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Ans_Worksheet_Report!$P$22</c:f>
              <c:strCache>
                <c:ptCount val="1"/>
                <c:pt idx="0">
                  <c:v>2018</c:v>
                </c:pt>
              </c:strCache>
            </c:strRef>
          </c:tx>
          <c:spPr>
            <a:solidFill>
              <a:schemeClr val="accent1"/>
            </a:solidFill>
            <a:ln>
              <a:noFill/>
            </a:ln>
            <a:effectLst/>
          </c:spPr>
          <c:invertIfNegative val="0"/>
          <c:cat>
            <c:numRef>
              <c:f>Ans_Worksheet_Report!$O$23:$O$34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Ans_Worksheet_Report!$P$23:$P$34</c:f>
              <c:numCache>
                <c:formatCode>0%</c:formatCode>
                <c:ptCount val="12"/>
                <c:pt idx="0">
                  <c:v>0</c:v>
                </c:pt>
                <c:pt idx="1">
                  <c:v>0</c:v>
                </c:pt>
                <c:pt idx="2">
                  <c:v>0</c:v>
                </c:pt>
                <c:pt idx="3">
                  <c:v>0</c:v>
                </c:pt>
                <c:pt idx="4">
                  <c:v>0</c:v>
                </c:pt>
                <c:pt idx="5">
                  <c:v>0</c:v>
                </c:pt>
                <c:pt idx="6">
                  <c:v>0</c:v>
                </c:pt>
                <c:pt idx="7">
                  <c:v>0.16898148148148148</c:v>
                </c:pt>
                <c:pt idx="8">
                  <c:v>0.18557098765432098</c:v>
                </c:pt>
                <c:pt idx="9">
                  <c:v>0.2021604938271605</c:v>
                </c:pt>
                <c:pt idx="10">
                  <c:v>0.20023148148148148</c:v>
                </c:pt>
                <c:pt idx="11">
                  <c:v>0.24305555555555555</c:v>
                </c:pt>
              </c:numCache>
            </c:numRef>
          </c:val>
          <c:extLst>
            <c:ext xmlns:c16="http://schemas.microsoft.com/office/drawing/2014/chart" uri="{C3380CC4-5D6E-409C-BE32-E72D297353CC}">
              <c16:uniqueId val="{00000000-AA3F-4215-89C5-2B6095434088}"/>
            </c:ext>
          </c:extLst>
        </c:ser>
        <c:ser>
          <c:idx val="1"/>
          <c:order val="1"/>
          <c:tx>
            <c:strRef>
              <c:f>Ans_Worksheet_Report!$Q$22</c:f>
              <c:strCache>
                <c:ptCount val="1"/>
                <c:pt idx="0">
                  <c:v>2019</c:v>
                </c:pt>
              </c:strCache>
            </c:strRef>
          </c:tx>
          <c:spPr>
            <a:solidFill>
              <a:schemeClr val="accent2"/>
            </a:solidFill>
            <a:ln>
              <a:noFill/>
            </a:ln>
            <a:effectLst/>
          </c:spPr>
          <c:invertIfNegative val="0"/>
          <c:cat>
            <c:numRef>
              <c:f>Ans_Worksheet_Report!$O$23:$O$34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Ans_Worksheet_Report!$Q$23:$Q$34</c:f>
              <c:numCache>
                <c:formatCode>0%</c:formatCode>
                <c:ptCount val="12"/>
                <c:pt idx="0">
                  <c:v>0.13303941908713693</c:v>
                </c:pt>
                <c:pt idx="1">
                  <c:v>0.10840248962655602</c:v>
                </c:pt>
                <c:pt idx="2">
                  <c:v>0.15689834024896265</c:v>
                </c:pt>
                <c:pt idx="3">
                  <c:v>0.15378630705394192</c:v>
                </c:pt>
                <c:pt idx="4">
                  <c:v>0.13641078838174273</c:v>
                </c:pt>
                <c:pt idx="5">
                  <c:v>9.3879668049792531E-2</c:v>
                </c:pt>
                <c:pt idx="6">
                  <c:v>0.14237551867219916</c:v>
                </c:pt>
                <c:pt idx="7">
                  <c:v>7.5207468879668046E-2</c:v>
                </c:pt>
                <c:pt idx="8">
                  <c:v>0</c:v>
                </c:pt>
                <c:pt idx="9">
                  <c:v>0</c:v>
                </c:pt>
                <c:pt idx="10">
                  <c:v>0</c:v>
                </c:pt>
                <c:pt idx="11">
                  <c:v>0</c:v>
                </c:pt>
              </c:numCache>
            </c:numRef>
          </c:val>
          <c:extLst>
            <c:ext xmlns:c16="http://schemas.microsoft.com/office/drawing/2014/chart" uri="{C3380CC4-5D6E-409C-BE32-E72D297353CC}">
              <c16:uniqueId val="{00000001-AA3F-4215-89C5-2B6095434088}"/>
            </c:ext>
          </c:extLst>
        </c:ser>
        <c:dLbls>
          <c:showLegendKey val="0"/>
          <c:showVal val="0"/>
          <c:showCatName val="0"/>
          <c:showSerName val="0"/>
          <c:showPercent val="0"/>
          <c:showBubbleSize val="0"/>
        </c:dLbls>
        <c:gapWidth val="219"/>
        <c:overlap val="-27"/>
        <c:axId val="1084542240"/>
        <c:axId val="881904672"/>
      </c:barChart>
      <c:catAx>
        <c:axId val="1084542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1904672"/>
        <c:crosses val="autoZero"/>
        <c:auto val="1"/>
        <c:lblAlgn val="ctr"/>
        <c:lblOffset val="100"/>
        <c:noMultiLvlLbl val="0"/>
      </c:catAx>
      <c:valAx>
        <c:axId val="881904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Of Reviews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454224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Entry>
      <c:layout>
        <c:manualLayout>
          <c:xMode val="edge"/>
          <c:yMode val="edge"/>
          <c:x val="0.4060720218547384"/>
          <c:y val="0.89259066593165992"/>
          <c:w val="0.31865197266974421"/>
          <c:h val="7.9236539449122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Ans_Worksheet_Report!$C$52:$C$56</cx:f>
        <cx:lvl ptCount="5">
          <cx:pt idx="0">null</cx:pt>
          <cx:pt idx="1">United States of America</cx:pt>
          <cx:pt idx="2">United Kingdom</cx:pt>
          <cx:pt idx="3">canada</cx:pt>
          <cx:pt idx="4">New York</cx:pt>
        </cx:lvl>
      </cx:strDim>
      <cx:numDim type="val">
        <cx:f>Ans_Worksheet_Report!$D$52:$D$56</cx:f>
        <cx:lvl ptCount="5" formatCode="0.00%">
          <cx:pt idx="0">0.71489999999999998</cx:pt>
          <cx:pt idx="1">0.031482541499713794</cx:pt>
          <cx:pt idx="2">0.0036307053941908715</cx:pt>
          <cx:pt idx="3">0.0031120331950207467</cx:pt>
          <cx:pt idx="4">0.0028526970954356845</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top location for reviews received -2019</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funnel" uniqueId="{FE50E235-0AF5-4A01-A900-C00D2789C6BC}">
          <cx:dataLabels>
            <cx:visibility seriesName="0" categoryName="0" value="1"/>
          </cx:dataLabels>
          <cx:dataId val="0"/>
        </cx:series>
      </cx:plotAreaRegion>
      <cx:axis id="0">
        <cx:catScaling gapWidth="0.0599999987"/>
        <cx:title>
          <cx:tx>
            <cx:txData>
              <cx:v>Location</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Location</a:t>
              </a:r>
            </a:p>
          </cx:txPr>
        </cx:title>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Ans_Worksheet_Report!$C$62:$C$66</cx:f>
        <cx:lvl ptCount="5">
          <cx:pt idx="0">null</cx:pt>
          <cx:pt idx="1">New York</cx:pt>
          <cx:pt idx="2">California</cx:pt>
          <cx:pt idx="3">San Jose</cx:pt>
          <cx:pt idx="4">Florida</cx:pt>
        </cx:lvl>
      </cx:strDim>
      <cx:numDim type="val">
        <cx:f>Ans_Worksheet_Report!$D$62:$D$66</cx:f>
        <cx:lvl ptCount="5" formatCode="0.00%">
          <cx:pt idx="0">0.71909999999999996</cx:pt>
          <cx:pt idx="1">0.010802469135802469</cx:pt>
          <cx:pt idx="2">0.0061728395061728392</cx:pt>
          <cx:pt idx="3">0.0061728395061728392</cx:pt>
          <cx:pt idx="4">0.0050154320987654318</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a:solidFill>
                  <a:sysClr val="windowText" lastClr="000000">
                    <a:lumMod val="65000"/>
                    <a:lumOff val="35000"/>
                  </a:sysClr>
                </a:solidFill>
                <a:effectLst/>
                <a:latin typeface="Calibri" panose="020F0502020204030204"/>
                <a:ea typeface="Calibri" panose="020F0502020204030204" pitchFamily="34" charset="0"/>
                <a:cs typeface="Calibri" panose="020F0502020204030204" pitchFamily="34" charset="0"/>
              </a:rPr>
              <a:t>top location for reviews received - 2018</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funnel" uniqueId="{FE50E235-0AF5-4A01-A900-C00D2789C6BC}">
          <cx:dataLabels>
            <cx:txPr>
              <a:bodyPr spcFirstLastPara="1" vertOverflow="ellipsis" horzOverflow="overflow" wrap="square" lIns="0" tIns="0" rIns="0" bIns="0" anchor="ctr" anchorCtr="1"/>
              <a:lstStyle/>
              <a:p>
                <a:pPr algn="ctr" rtl="0">
                  <a:defRPr b="1">
                    <a:solidFill>
                      <a:schemeClr val="bg1"/>
                    </a:solidFill>
                  </a:defRPr>
                </a:pPr>
                <a:endParaRPr lang="en-US" sz="900" b="1" i="0" u="none" strike="noStrike" baseline="0">
                  <a:solidFill>
                    <a:schemeClr val="bg1"/>
                  </a:solidFill>
                  <a:latin typeface="Calibri" panose="020F0502020204030204"/>
                </a:endParaRPr>
              </a:p>
            </cx:txPr>
            <cx:visibility seriesName="0" categoryName="0" value="1"/>
          </cx:dataLabels>
          <cx:dataId val="0"/>
        </cx:series>
      </cx:plotAreaRegion>
      <cx:axis id="0">
        <cx:catScaling gapWidth="0.0599999987"/>
        <cx:title>
          <cx:tx>
            <cx:txData>
              <cx:v>Location</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Location</a:t>
              </a:r>
            </a:p>
          </cx:txPr>
        </cx:title>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000A27-A044-4C74-9B63-55C00C7FBA8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F8FEAD60-0815-4223-8AB5-79B2CD48A77B}">
      <dgm:prSet phldrT="[Text]" custT="1"/>
      <dgm:spPr/>
      <dgm:t>
        <a:bodyPr/>
        <a:lstStyle/>
        <a:p>
          <a:r>
            <a:rPr lang="en-IN" sz="1200" b="1" dirty="0">
              <a:solidFill>
                <a:schemeClr val="tx1"/>
              </a:solidFill>
              <a:latin typeface="Calibri" panose="020F0502020204030204" pitchFamily="34" charset="0"/>
              <a:ea typeface="Calibri" panose="020F0502020204030204" pitchFamily="34" charset="0"/>
              <a:cs typeface="Calibri" panose="020F0502020204030204" pitchFamily="34" charset="0"/>
            </a:rPr>
            <a:t>Shape Of Data</a:t>
          </a:r>
        </a:p>
      </dgm:t>
    </dgm:pt>
    <dgm:pt modelId="{798C78C2-80FE-4AE5-872D-53AA0339B20E}" type="parTrans" cxnId="{7E90EFA8-025A-4D0A-AA3B-41542903E9F9}">
      <dgm:prSet/>
      <dgm:spPr/>
      <dgm:t>
        <a:bodyPr/>
        <a:lstStyle/>
        <a:p>
          <a:endParaRPr lang="en-IN"/>
        </a:p>
      </dgm:t>
    </dgm:pt>
    <dgm:pt modelId="{A354281E-487A-4A6C-8669-0EE52EDB86CA}" type="sibTrans" cxnId="{7E90EFA8-025A-4D0A-AA3B-41542903E9F9}">
      <dgm:prSet/>
      <dgm:spPr/>
      <dgm:t>
        <a:bodyPr/>
        <a:lstStyle/>
        <a:p>
          <a:endParaRPr lang="en-IN"/>
        </a:p>
      </dgm:t>
    </dgm:pt>
    <dgm:pt modelId="{E74BBAD7-6ECD-443E-959C-C0EEFB8E9C9B}">
      <dgm:prSet phldrT="[Text]" custT="1"/>
      <dgm:spPr/>
      <dgm:t>
        <a:bodyPr/>
        <a:lstStyle/>
        <a:p>
          <a:r>
            <a:rPr lang="en-US" sz="1100" dirty="0">
              <a:solidFill>
                <a:schemeClr val="tx1"/>
              </a:solidFill>
            </a:rPr>
            <a:t>to check total No of row and columns </a:t>
          </a:r>
          <a:endParaRPr lang="en-IN" sz="1100" dirty="0">
            <a:solidFill>
              <a:schemeClr val="tx1"/>
            </a:solidFill>
          </a:endParaRPr>
        </a:p>
      </dgm:t>
    </dgm:pt>
    <dgm:pt modelId="{2B101D94-C532-4D17-AB5B-8763440DBB94}" type="parTrans" cxnId="{209F7937-5ED8-4955-8A02-AD11C6FD9209}">
      <dgm:prSet/>
      <dgm:spPr/>
      <dgm:t>
        <a:bodyPr/>
        <a:lstStyle/>
        <a:p>
          <a:endParaRPr lang="en-IN"/>
        </a:p>
      </dgm:t>
    </dgm:pt>
    <dgm:pt modelId="{9D84F67C-77BF-47D6-98F4-33561C79ACBA}" type="sibTrans" cxnId="{209F7937-5ED8-4955-8A02-AD11C6FD9209}">
      <dgm:prSet/>
      <dgm:spPr/>
      <dgm:t>
        <a:bodyPr/>
        <a:lstStyle/>
        <a:p>
          <a:endParaRPr lang="en-IN"/>
        </a:p>
      </dgm:t>
    </dgm:pt>
    <dgm:pt modelId="{A8CCA69D-0807-438B-A48C-70668FADD958}">
      <dgm:prSet phldrT="[Text]" custT="1"/>
      <dgm:spPr/>
      <dgm:t>
        <a:bodyPr/>
        <a:lstStyle/>
        <a:p>
          <a:r>
            <a:rPr lang="en-IN" sz="1200" b="1" dirty="0">
              <a:solidFill>
                <a:schemeClr val="tx1"/>
              </a:solidFill>
              <a:latin typeface="Calibri" panose="020F0502020204030204" pitchFamily="34" charset="0"/>
              <a:ea typeface="Calibri" panose="020F0502020204030204" pitchFamily="34" charset="0"/>
              <a:cs typeface="Calibri" panose="020F0502020204030204" pitchFamily="34" charset="0"/>
            </a:rPr>
            <a:t>Data Types</a:t>
          </a:r>
        </a:p>
      </dgm:t>
    </dgm:pt>
    <dgm:pt modelId="{F950742B-6361-463E-A317-838D8E51EC4B}" type="parTrans" cxnId="{450AD6C6-BA23-452A-BA55-BAFDD272AFDE}">
      <dgm:prSet/>
      <dgm:spPr/>
      <dgm:t>
        <a:bodyPr/>
        <a:lstStyle/>
        <a:p>
          <a:endParaRPr lang="en-IN"/>
        </a:p>
      </dgm:t>
    </dgm:pt>
    <dgm:pt modelId="{DA1FBA55-1A5B-4AEB-B8EE-1ACBFFCCCD95}" type="sibTrans" cxnId="{450AD6C6-BA23-452A-BA55-BAFDD272AFDE}">
      <dgm:prSet/>
      <dgm:spPr/>
      <dgm:t>
        <a:bodyPr/>
        <a:lstStyle/>
        <a:p>
          <a:endParaRPr lang="en-IN"/>
        </a:p>
      </dgm:t>
    </dgm:pt>
    <dgm:pt modelId="{FC8FF81F-D8B0-4F0B-965D-F4BEFD4E43EE}">
      <dgm:prSet phldrT="[Text]" custT="1"/>
      <dgm:spPr/>
      <dgm:t>
        <a:bodyPr/>
        <a:lstStyle/>
        <a:p>
          <a:r>
            <a:rPr lang="en-US" sz="900" dirty="0"/>
            <a:t>to check columns and  Count of Categorical and numerical</a:t>
          </a:r>
          <a:endParaRPr lang="en-IN" sz="900" dirty="0"/>
        </a:p>
      </dgm:t>
    </dgm:pt>
    <dgm:pt modelId="{AE28D662-CF29-4505-A037-3B57F1AB583D}" type="parTrans" cxnId="{9B0AA7B6-CF13-4F58-93FB-C454E1EB463B}">
      <dgm:prSet/>
      <dgm:spPr/>
      <dgm:t>
        <a:bodyPr/>
        <a:lstStyle/>
        <a:p>
          <a:endParaRPr lang="en-IN"/>
        </a:p>
      </dgm:t>
    </dgm:pt>
    <dgm:pt modelId="{FCC87AD1-80C3-4564-A046-BB011BA5825C}" type="sibTrans" cxnId="{9B0AA7B6-CF13-4F58-93FB-C454E1EB463B}">
      <dgm:prSet/>
      <dgm:spPr/>
      <dgm:t>
        <a:bodyPr/>
        <a:lstStyle/>
        <a:p>
          <a:endParaRPr lang="en-IN"/>
        </a:p>
      </dgm:t>
    </dgm:pt>
    <dgm:pt modelId="{2CAFB137-DC27-43BC-91A6-DD5BF929C9DB}">
      <dgm:prSet phldrT="[Text]" custT="1"/>
      <dgm:spPr/>
      <dgm:t>
        <a:bodyPr/>
        <a:lstStyle/>
        <a:p>
          <a:r>
            <a:rPr lang="en-IN" sz="1100" b="1" dirty="0">
              <a:solidFill>
                <a:schemeClr val="tx1"/>
              </a:solidFill>
              <a:latin typeface="Calibri" panose="020F0502020204030204" pitchFamily="34" charset="0"/>
              <a:ea typeface="Calibri" panose="020F0502020204030204" pitchFamily="34" charset="0"/>
              <a:cs typeface="Calibri" panose="020F0502020204030204" pitchFamily="34" charset="0"/>
            </a:rPr>
            <a:t>% OF Missing Values</a:t>
          </a:r>
        </a:p>
      </dgm:t>
    </dgm:pt>
    <dgm:pt modelId="{CBBFA67F-0908-49E4-9896-4D909CD5F3EA}" type="parTrans" cxnId="{5F05DC98-89C1-494F-8F8B-0E214537AD31}">
      <dgm:prSet/>
      <dgm:spPr/>
      <dgm:t>
        <a:bodyPr/>
        <a:lstStyle/>
        <a:p>
          <a:endParaRPr lang="en-IN"/>
        </a:p>
      </dgm:t>
    </dgm:pt>
    <dgm:pt modelId="{B837D876-98E0-42C1-AAEC-CDCCA076B4B9}" type="sibTrans" cxnId="{5F05DC98-89C1-494F-8F8B-0E214537AD31}">
      <dgm:prSet/>
      <dgm:spPr/>
      <dgm:t>
        <a:bodyPr/>
        <a:lstStyle/>
        <a:p>
          <a:endParaRPr lang="en-IN"/>
        </a:p>
      </dgm:t>
    </dgm:pt>
    <dgm:pt modelId="{7FFD0FD4-A8CA-4032-A892-5C871F469C5A}">
      <dgm:prSet phldrT="[Text]" custT="1"/>
      <dgm:spPr/>
      <dgm:t>
        <a:bodyPr/>
        <a:lstStyle/>
        <a:p>
          <a:r>
            <a:rPr lang="en-IN" sz="1100" dirty="0"/>
            <a:t>To calculate % Of miss value and visualize them</a:t>
          </a:r>
        </a:p>
      </dgm:t>
    </dgm:pt>
    <dgm:pt modelId="{0242CFA3-2894-44B7-9C32-AF556A66B5EB}" type="parTrans" cxnId="{D92E9866-1EDA-40C1-9096-779CD5867651}">
      <dgm:prSet/>
      <dgm:spPr/>
      <dgm:t>
        <a:bodyPr/>
        <a:lstStyle/>
        <a:p>
          <a:endParaRPr lang="en-IN"/>
        </a:p>
      </dgm:t>
    </dgm:pt>
    <dgm:pt modelId="{DF635B13-62B8-468B-84D8-DFC50D52ADE6}" type="sibTrans" cxnId="{D92E9866-1EDA-40C1-9096-779CD5867651}">
      <dgm:prSet/>
      <dgm:spPr/>
      <dgm:t>
        <a:bodyPr/>
        <a:lstStyle/>
        <a:p>
          <a:endParaRPr lang="en-IN"/>
        </a:p>
      </dgm:t>
    </dgm:pt>
    <dgm:pt modelId="{A7440687-5049-4107-B1C8-306FE9420597}">
      <dgm:prSet phldrT="[Text]" custT="1"/>
      <dgm:spPr/>
      <dgm:t>
        <a:bodyPr/>
        <a:lstStyle/>
        <a:p>
          <a:r>
            <a:rPr lang="en-IN" sz="1200" b="1" dirty="0">
              <a:solidFill>
                <a:schemeClr val="tx1"/>
              </a:solidFill>
              <a:latin typeface="Calibri" panose="020F0502020204030204" pitchFamily="34" charset="0"/>
              <a:ea typeface="Calibri" panose="020F0502020204030204" pitchFamily="34" charset="0"/>
              <a:cs typeface="Calibri" panose="020F0502020204030204" pitchFamily="34" charset="0"/>
            </a:rPr>
            <a:t>Visualize Outliers </a:t>
          </a:r>
        </a:p>
      </dgm:t>
    </dgm:pt>
    <dgm:pt modelId="{ECE487FF-F5F2-480B-BBBB-A8E279A13AD0}" type="parTrans" cxnId="{65379A54-7B71-4809-8E8F-7FA3DB722AEB}">
      <dgm:prSet/>
      <dgm:spPr/>
      <dgm:t>
        <a:bodyPr/>
        <a:lstStyle/>
        <a:p>
          <a:endParaRPr lang="en-IN"/>
        </a:p>
      </dgm:t>
    </dgm:pt>
    <dgm:pt modelId="{72E8A222-BD36-4F3A-B00C-EFB3C724A154}" type="sibTrans" cxnId="{65379A54-7B71-4809-8E8F-7FA3DB722AEB}">
      <dgm:prSet/>
      <dgm:spPr/>
      <dgm:t>
        <a:bodyPr/>
        <a:lstStyle/>
        <a:p>
          <a:endParaRPr lang="en-IN"/>
        </a:p>
      </dgm:t>
    </dgm:pt>
    <dgm:pt modelId="{E155F010-5C41-4554-8418-1F38BC7A8895}">
      <dgm:prSet phldrT="[Text]" custT="1"/>
      <dgm:spPr/>
      <dgm:t>
        <a:bodyPr/>
        <a:lstStyle/>
        <a:p>
          <a:r>
            <a:rPr lang="en-IN" sz="1100" b="1" dirty="0">
              <a:solidFill>
                <a:schemeClr val="tx1"/>
              </a:solidFill>
              <a:latin typeface="Calibri" panose="020F0502020204030204" pitchFamily="34" charset="0"/>
              <a:ea typeface="Calibri" panose="020F0502020204030204" pitchFamily="34" charset="0"/>
              <a:cs typeface="Calibri" panose="020F0502020204030204" pitchFamily="34" charset="0"/>
            </a:rPr>
            <a:t>Performing Uni &amp; Bivariate Analysis</a:t>
          </a:r>
        </a:p>
      </dgm:t>
    </dgm:pt>
    <dgm:pt modelId="{112CEA3B-90CA-44AD-BBB5-3F56B170B66F}" type="parTrans" cxnId="{8C2B28F9-51E2-499F-98E5-D384D8810A7F}">
      <dgm:prSet/>
      <dgm:spPr/>
      <dgm:t>
        <a:bodyPr/>
        <a:lstStyle/>
        <a:p>
          <a:endParaRPr lang="en-IN"/>
        </a:p>
      </dgm:t>
    </dgm:pt>
    <dgm:pt modelId="{323F4B34-ECB5-449F-8B22-DBF1AD165B4C}" type="sibTrans" cxnId="{8C2B28F9-51E2-499F-98E5-D384D8810A7F}">
      <dgm:prSet/>
      <dgm:spPr/>
      <dgm:t>
        <a:bodyPr/>
        <a:lstStyle/>
        <a:p>
          <a:endParaRPr lang="en-IN"/>
        </a:p>
      </dgm:t>
    </dgm:pt>
    <dgm:pt modelId="{B4732CA1-D2C0-43A3-B28C-89448BD067FC}">
      <dgm:prSet custT="1"/>
      <dgm:spPr/>
      <dgm:t>
        <a:bodyPr/>
        <a:lstStyle/>
        <a:p>
          <a:r>
            <a:rPr lang="en-IN" sz="1100" dirty="0"/>
            <a:t>To detect outlier using Box Plot</a:t>
          </a:r>
        </a:p>
      </dgm:t>
    </dgm:pt>
    <dgm:pt modelId="{A8036EED-2DD6-43A3-847B-D283A4AE2879}" type="parTrans" cxnId="{14A11909-27D3-49B6-A80D-CB4371E71A6D}">
      <dgm:prSet/>
      <dgm:spPr/>
      <dgm:t>
        <a:bodyPr/>
        <a:lstStyle/>
        <a:p>
          <a:endParaRPr lang="en-IN"/>
        </a:p>
      </dgm:t>
    </dgm:pt>
    <dgm:pt modelId="{CEE5E836-5F7B-4703-99AB-332F341CBD86}" type="sibTrans" cxnId="{14A11909-27D3-49B6-A80D-CB4371E71A6D}">
      <dgm:prSet/>
      <dgm:spPr/>
      <dgm:t>
        <a:bodyPr/>
        <a:lstStyle/>
        <a:p>
          <a:endParaRPr lang="en-IN"/>
        </a:p>
      </dgm:t>
    </dgm:pt>
    <dgm:pt modelId="{5437CBF9-5703-4694-B780-94A93A07F5C3}">
      <dgm:prSet custT="1"/>
      <dgm:spPr/>
      <dgm:t>
        <a:bodyPr/>
        <a:lstStyle/>
        <a:p>
          <a:r>
            <a:rPr lang="en-IN" sz="1100" b="0" dirty="0">
              <a:solidFill>
                <a:schemeClr val="tx1"/>
              </a:solidFill>
            </a:rPr>
            <a:t>To check relationship variable level</a:t>
          </a:r>
        </a:p>
      </dgm:t>
    </dgm:pt>
    <dgm:pt modelId="{755969D2-8E56-465E-9A1E-80FFF2BD9F1D}" type="parTrans" cxnId="{4F9B37AA-D872-4332-8959-F5A1B7C4872F}">
      <dgm:prSet/>
      <dgm:spPr/>
      <dgm:t>
        <a:bodyPr/>
        <a:lstStyle/>
        <a:p>
          <a:endParaRPr lang="en-IN"/>
        </a:p>
      </dgm:t>
    </dgm:pt>
    <dgm:pt modelId="{3E2EB3A2-7697-4F48-BD65-C52D6892EF4D}" type="sibTrans" cxnId="{4F9B37AA-D872-4332-8959-F5A1B7C4872F}">
      <dgm:prSet/>
      <dgm:spPr/>
      <dgm:t>
        <a:bodyPr/>
        <a:lstStyle/>
        <a:p>
          <a:endParaRPr lang="en-IN"/>
        </a:p>
      </dgm:t>
    </dgm:pt>
    <dgm:pt modelId="{5662D816-905A-4E91-8C91-D2291CEFDE3C}" type="pres">
      <dgm:prSet presAssocID="{E7000A27-A044-4C74-9B63-55C00C7FBA88}" presName="linearFlow" presStyleCnt="0">
        <dgm:presLayoutVars>
          <dgm:dir/>
          <dgm:animLvl val="lvl"/>
          <dgm:resizeHandles val="exact"/>
        </dgm:presLayoutVars>
      </dgm:prSet>
      <dgm:spPr/>
    </dgm:pt>
    <dgm:pt modelId="{FC491758-B283-4FA6-8E87-7CD46AE8A373}" type="pres">
      <dgm:prSet presAssocID="{F8FEAD60-0815-4223-8AB5-79B2CD48A77B}" presName="composite" presStyleCnt="0"/>
      <dgm:spPr/>
    </dgm:pt>
    <dgm:pt modelId="{24B617CC-5ABC-41FB-AFA3-D938516F622C}" type="pres">
      <dgm:prSet presAssocID="{F8FEAD60-0815-4223-8AB5-79B2CD48A77B}" presName="parTx" presStyleLbl="node1" presStyleIdx="0" presStyleCnt="5">
        <dgm:presLayoutVars>
          <dgm:chMax val="0"/>
          <dgm:chPref val="0"/>
          <dgm:bulletEnabled val="1"/>
        </dgm:presLayoutVars>
      </dgm:prSet>
      <dgm:spPr/>
    </dgm:pt>
    <dgm:pt modelId="{E019C8FF-713F-4C46-BEE1-44D04BEC02D6}" type="pres">
      <dgm:prSet presAssocID="{F8FEAD60-0815-4223-8AB5-79B2CD48A77B}" presName="parSh" presStyleLbl="node1" presStyleIdx="0" presStyleCnt="5" custLinFactNeighborX="-220"/>
      <dgm:spPr/>
    </dgm:pt>
    <dgm:pt modelId="{85747822-A309-4EB0-9E4A-A660A912E28D}" type="pres">
      <dgm:prSet presAssocID="{F8FEAD60-0815-4223-8AB5-79B2CD48A77B}" presName="desTx" presStyleLbl="fgAcc1" presStyleIdx="0" presStyleCnt="5">
        <dgm:presLayoutVars>
          <dgm:bulletEnabled val="1"/>
        </dgm:presLayoutVars>
      </dgm:prSet>
      <dgm:spPr/>
    </dgm:pt>
    <dgm:pt modelId="{68ED0D12-C87C-4036-9FDF-39B48668F297}" type="pres">
      <dgm:prSet presAssocID="{A354281E-487A-4A6C-8669-0EE52EDB86CA}" presName="sibTrans" presStyleLbl="sibTrans2D1" presStyleIdx="0" presStyleCnt="4"/>
      <dgm:spPr/>
    </dgm:pt>
    <dgm:pt modelId="{7FEFDAB3-ED60-4CCB-8F12-75E6AE13D586}" type="pres">
      <dgm:prSet presAssocID="{A354281E-487A-4A6C-8669-0EE52EDB86CA}" presName="connTx" presStyleLbl="sibTrans2D1" presStyleIdx="0" presStyleCnt="4"/>
      <dgm:spPr/>
    </dgm:pt>
    <dgm:pt modelId="{45659F71-2B18-4B07-A423-45AFA0A881F2}" type="pres">
      <dgm:prSet presAssocID="{A8CCA69D-0807-438B-A48C-70668FADD958}" presName="composite" presStyleCnt="0"/>
      <dgm:spPr/>
    </dgm:pt>
    <dgm:pt modelId="{A2A32474-FC40-460C-A71C-604C23C65241}" type="pres">
      <dgm:prSet presAssocID="{A8CCA69D-0807-438B-A48C-70668FADD958}" presName="parTx" presStyleLbl="node1" presStyleIdx="0" presStyleCnt="5">
        <dgm:presLayoutVars>
          <dgm:chMax val="0"/>
          <dgm:chPref val="0"/>
          <dgm:bulletEnabled val="1"/>
        </dgm:presLayoutVars>
      </dgm:prSet>
      <dgm:spPr/>
    </dgm:pt>
    <dgm:pt modelId="{436A42ED-9029-4B62-B7D4-36F1001F6030}" type="pres">
      <dgm:prSet presAssocID="{A8CCA69D-0807-438B-A48C-70668FADD958}" presName="parSh" presStyleLbl="node1" presStyleIdx="1" presStyleCnt="5"/>
      <dgm:spPr/>
    </dgm:pt>
    <dgm:pt modelId="{7454EE3F-8B35-4246-AE60-C5FE029810D8}" type="pres">
      <dgm:prSet presAssocID="{A8CCA69D-0807-438B-A48C-70668FADD958}" presName="desTx" presStyleLbl="fgAcc1" presStyleIdx="1" presStyleCnt="5">
        <dgm:presLayoutVars>
          <dgm:bulletEnabled val="1"/>
        </dgm:presLayoutVars>
      </dgm:prSet>
      <dgm:spPr/>
    </dgm:pt>
    <dgm:pt modelId="{33C750C6-A4CD-4F0E-BDC7-45EA086FF033}" type="pres">
      <dgm:prSet presAssocID="{DA1FBA55-1A5B-4AEB-B8EE-1ACBFFCCCD95}" presName="sibTrans" presStyleLbl="sibTrans2D1" presStyleIdx="1" presStyleCnt="4"/>
      <dgm:spPr/>
    </dgm:pt>
    <dgm:pt modelId="{97E346AA-C995-4DC5-999B-91065CF320CD}" type="pres">
      <dgm:prSet presAssocID="{DA1FBA55-1A5B-4AEB-B8EE-1ACBFFCCCD95}" presName="connTx" presStyleLbl="sibTrans2D1" presStyleIdx="1" presStyleCnt="4"/>
      <dgm:spPr/>
    </dgm:pt>
    <dgm:pt modelId="{312CAC61-7652-42AA-A0DB-D4E15ED79EA4}" type="pres">
      <dgm:prSet presAssocID="{2CAFB137-DC27-43BC-91A6-DD5BF929C9DB}" presName="composite" presStyleCnt="0"/>
      <dgm:spPr/>
    </dgm:pt>
    <dgm:pt modelId="{0E1C7BB3-ABC9-4305-99A8-BFF605680A64}" type="pres">
      <dgm:prSet presAssocID="{2CAFB137-DC27-43BC-91A6-DD5BF929C9DB}" presName="parTx" presStyleLbl="node1" presStyleIdx="1" presStyleCnt="5">
        <dgm:presLayoutVars>
          <dgm:chMax val="0"/>
          <dgm:chPref val="0"/>
          <dgm:bulletEnabled val="1"/>
        </dgm:presLayoutVars>
      </dgm:prSet>
      <dgm:spPr/>
    </dgm:pt>
    <dgm:pt modelId="{17EC0533-42BD-4C3D-A3EE-3A64B6AF0D7A}" type="pres">
      <dgm:prSet presAssocID="{2CAFB137-DC27-43BC-91A6-DD5BF929C9DB}" presName="parSh" presStyleLbl="node1" presStyleIdx="2" presStyleCnt="5" custLinFactNeighborX="-2468" custLinFactNeighborY="-4076"/>
      <dgm:spPr/>
    </dgm:pt>
    <dgm:pt modelId="{7787E544-25E4-4F0E-BEB5-3C39B39F48D5}" type="pres">
      <dgm:prSet presAssocID="{2CAFB137-DC27-43BC-91A6-DD5BF929C9DB}" presName="desTx" presStyleLbl="fgAcc1" presStyleIdx="2" presStyleCnt="5">
        <dgm:presLayoutVars>
          <dgm:bulletEnabled val="1"/>
        </dgm:presLayoutVars>
      </dgm:prSet>
      <dgm:spPr/>
    </dgm:pt>
    <dgm:pt modelId="{6E68046E-B085-4E3A-835F-DDF9BC780BFF}" type="pres">
      <dgm:prSet presAssocID="{B837D876-98E0-42C1-AAEC-CDCCA076B4B9}" presName="sibTrans" presStyleLbl="sibTrans2D1" presStyleIdx="2" presStyleCnt="4"/>
      <dgm:spPr/>
    </dgm:pt>
    <dgm:pt modelId="{B8F13328-AAC9-424B-8EA7-2505BDCE1D70}" type="pres">
      <dgm:prSet presAssocID="{B837D876-98E0-42C1-AAEC-CDCCA076B4B9}" presName="connTx" presStyleLbl="sibTrans2D1" presStyleIdx="2" presStyleCnt="4"/>
      <dgm:spPr/>
    </dgm:pt>
    <dgm:pt modelId="{BC01A4C7-4197-4966-9D85-933C2930BEF7}" type="pres">
      <dgm:prSet presAssocID="{A7440687-5049-4107-B1C8-306FE9420597}" presName="composite" presStyleCnt="0"/>
      <dgm:spPr/>
    </dgm:pt>
    <dgm:pt modelId="{29405BD6-F1C5-4B7D-A99B-ED109473BA32}" type="pres">
      <dgm:prSet presAssocID="{A7440687-5049-4107-B1C8-306FE9420597}" presName="parTx" presStyleLbl="node1" presStyleIdx="2" presStyleCnt="5">
        <dgm:presLayoutVars>
          <dgm:chMax val="0"/>
          <dgm:chPref val="0"/>
          <dgm:bulletEnabled val="1"/>
        </dgm:presLayoutVars>
      </dgm:prSet>
      <dgm:spPr/>
    </dgm:pt>
    <dgm:pt modelId="{F642713A-C7A7-4BA5-AC10-41BBD0412D41}" type="pres">
      <dgm:prSet presAssocID="{A7440687-5049-4107-B1C8-306FE9420597}" presName="parSh" presStyleLbl="node1" presStyleIdx="3" presStyleCnt="5"/>
      <dgm:spPr/>
    </dgm:pt>
    <dgm:pt modelId="{A581B684-0AF1-42DE-9279-961042556568}" type="pres">
      <dgm:prSet presAssocID="{A7440687-5049-4107-B1C8-306FE9420597}" presName="desTx" presStyleLbl="fgAcc1" presStyleIdx="3" presStyleCnt="5">
        <dgm:presLayoutVars>
          <dgm:bulletEnabled val="1"/>
        </dgm:presLayoutVars>
      </dgm:prSet>
      <dgm:spPr/>
    </dgm:pt>
    <dgm:pt modelId="{7369A5DA-29B5-4FAE-80CB-1AC7B7CF6E65}" type="pres">
      <dgm:prSet presAssocID="{72E8A222-BD36-4F3A-B00C-EFB3C724A154}" presName="sibTrans" presStyleLbl="sibTrans2D1" presStyleIdx="3" presStyleCnt="4"/>
      <dgm:spPr/>
    </dgm:pt>
    <dgm:pt modelId="{D624A229-D309-4372-A5A4-4F246C944CB1}" type="pres">
      <dgm:prSet presAssocID="{72E8A222-BD36-4F3A-B00C-EFB3C724A154}" presName="connTx" presStyleLbl="sibTrans2D1" presStyleIdx="3" presStyleCnt="4"/>
      <dgm:spPr/>
    </dgm:pt>
    <dgm:pt modelId="{5FF423FD-8D02-466B-AAFC-A7618732A159}" type="pres">
      <dgm:prSet presAssocID="{E155F010-5C41-4554-8418-1F38BC7A8895}" presName="composite" presStyleCnt="0"/>
      <dgm:spPr/>
    </dgm:pt>
    <dgm:pt modelId="{4D720957-A8B4-4B47-A507-ED2E21DD7BB8}" type="pres">
      <dgm:prSet presAssocID="{E155F010-5C41-4554-8418-1F38BC7A8895}" presName="parTx" presStyleLbl="node1" presStyleIdx="3" presStyleCnt="5">
        <dgm:presLayoutVars>
          <dgm:chMax val="0"/>
          <dgm:chPref val="0"/>
          <dgm:bulletEnabled val="1"/>
        </dgm:presLayoutVars>
      </dgm:prSet>
      <dgm:spPr/>
    </dgm:pt>
    <dgm:pt modelId="{9795D380-1E1F-4201-A066-5204428CBCBF}" type="pres">
      <dgm:prSet presAssocID="{E155F010-5C41-4554-8418-1F38BC7A8895}" presName="parSh" presStyleLbl="node1" presStyleIdx="4" presStyleCnt="5"/>
      <dgm:spPr/>
    </dgm:pt>
    <dgm:pt modelId="{2502F2D7-52FA-464F-81A0-7EEF9FF9AEBF}" type="pres">
      <dgm:prSet presAssocID="{E155F010-5C41-4554-8418-1F38BC7A8895}" presName="desTx" presStyleLbl="fgAcc1" presStyleIdx="4" presStyleCnt="5">
        <dgm:presLayoutVars>
          <dgm:bulletEnabled val="1"/>
        </dgm:presLayoutVars>
      </dgm:prSet>
      <dgm:spPr/>
    </dgm:pt>
  </dgm:ptLst>
  <dgm:cxnLst>
    <dgm:cxn modelId="{785F6B03-4CDA-4A50-8631-82273D85FBD3}" type="presOf" srcId="{72E8A222-BD36-4F3A-B00C-EFB3C724A154}" destId="{D624A229-D309-4372-A5A4-4F246C944CB1}" srcOrd="1" destOrd="0" presId="urn:microsoft.com/office/officeart/2005/8/layout/process3"/>
    <dgm:cxn modelId="{14A11909-27D3-49B6-A80D-CB4371E71A6D}" srcId="{A7440687-5049-4107-B1C8-306FE9420597}" destId="{B4732CA1-D2C0-43A3-B28C-89448BD067FC}" srcOrd="0" destOrd="0" parTransId="{A8036EED-2DD6-43A3-847B-D283A4AE2879}" sibTransId="{CEE5E836-5F7B-4703-99AB-332F341CBD86}"/>
    <dgm:cxn modelId="{382E7311-4D15-4AB1-B583-73F3D2AD412A}" type="presOf" srcId="{F8FEAD60-0815-4223-8AB5-79B2CD48A77B}" destId="{E019C8FF-713F-4C46-BEE1-44D04BEC02D6}" srcOrd="1" destOrd="0" presId="urn:microsoft.com/office/officeart/2005/8/layout/process3"/>
    <dgm:cxn modelId="{CE348D11-08F5-4B61-B7EE-7138B124072C}" type="presOf" srcId="{E155F010-5C41-4554-8418-1F38BC7A8895}" destId="{4D720957-A8B4-4B47-A507-ED2E21DD7BB8}" srcOrd="0" destOrd="0" presId="urn:microsoft.com/office/officeart/2005/8/layout/process3"/>
    <dgm:cxn modelId="{356E1D13-3C1E-4668-B66B-DCC1A4D268C2}" type="presOf" srcId="{FC8FF81F-D8B0-4F0B-965D-F4BEFD4E43EE}" destId="{7454EE3F-8B35-4246-AE60-C5FE029810D8}" srcOrd="0" destOrd="0" presId="urn:microsoft.com/office/officeart/2005/8/layout/process3"/>
    <dgm:cxn modelId="{7E7C4935-01BE-429B-95D9-E9ED36725B36}" type="presOf" srcId="{5437CBF9-5703-4694-B780-94A93A07F5C3}" destId="{2502F2D7-52FA-464F-81A0-7EEF9FF9AEBF}" srcOrd="0" destOrd="0" presId="urn:microsoft.com/office/officeart/2005/8/layout/process3"/>
    <dgm:cxn modelId="{209F7937-5ED8-4955-8A02-AD11C6FD9209}" srcId="{F8FEAD60-0815-4223-8AB5-79B2CD48A77B}" destId="{E74BBAD7-6ECD-443E-959C-C0EEFB8E9C9B}" srcOrd="0" destOrd="0" parTransId="{2B101D94-C532-4D17-AB5B-8763440DBB94}" sibTransId="{9D84F67C-77BF-47D6-98F4-33561C79ACBA}"/>
    <dgm:cxn modelId="{7BDE7438-2992-4D06-850A-15F6A132D754}" type="presOf" srcId="{72E8A222-BD36-4F3A-B00C-EFB3C724A154}" destId="{7369A5DA-29B5-4FAE-80CB-1AC7B7CF6E65}" srcOrd="0" destOrd="0" presId="urn:microsoft.com/office/officeart/2005/8/layout/process3"/>
    <dgm:cxn modelId="{790A3C61-51C2-4F1A-96B8-64FCD27BC8A2}" type="presOf" srcId="{E155F010-5C41-4554-8418-1F38BC7A8895}" destId="{9795D380-1E1F-4201-A066-5204428CBCBF}" srcOrd="1" destOrd="0" presId="urn:microsoft.com/office/officeart/2005/8/layout/process3"/>
    <dgm:cxn modelId="{9D2DBC63-5A14-4603-B7C4-EB0823F0CBB0}" type="presOf" srcId="{A8CCA69D-0807-438B-A48C-70668FADD958}" destId="{436A42ED-9029-4B62-B7D4-36F1001F6030}" srcOrd="1" destOrd="0" presId="urn:microsoft.com/office/officeart/2005/8/layout/process3"/>
    <dgm:cxn modelId="{D92E9866-1EDA-40C1-9096-779CD5867651}" srcId="{2CAFB137-DC27-43BC-91A6-DD5BF929C9DB}" destId="{7FFD0FD4-A8CA-4032-A892-5C871F469C5A}" srcOrd="0" destOrd="0" parTransId="{0242CFA3-2894-44B7-9C32-AF556A66B5EB}" sibTransId="{DF635B13-62B8-468B-84D8-DFC50D52ADE6}"/>
    <dgm:cxn modelId="{35D60D4B-BC20-4ACE-83A8-4363EE99681C}" type="presOf" srcId="{A354281E-487A-4A6C-8669-0EE52EDB86CA}" destId="{68ED0D12-C87C-4036-9FDF-39B48668F297}" srcOrd="0" destOrd="0" presId="urn:microsoft.com/office/officeart/2005/8/layout/process3"/>
    <dgm:cxn modelId="{F780136C-F026-416E-A290-431043D16753}" type="presOf" srcId="{F8FEAD60-0815-4223-8AB5-79B2CD48A77B}" destId="{24B617CC-5ABC-41FB-AFA3-D938516F622C}" srcOrd="0" destOrd="0" presId="urn:microsoft.com/office/officeart/2005/8/layout/process3"/>
    <dgm:cxn modelId="{23C1BC4C-1644-476B-B2C3-ED6A407B2E86}" type="presOf" srcId="{A7440687-5049-4107-B1C8-306FE9420597}" destId="{F642713A-C7A7-4BA5-AC10-41BBD0412D41}" srcOrd="1" destOrd="0" presId="urn:microsoft.com/office/officeart/2005/8/layout/process3"/>
    <dgm:cxn modelId="{B3EF276E-A255-4C16-8BFD-C86CE2AA6D99}" type="presOf" srcId="{B837D876-98E0-42C1-AAEC-CDCCA076B4B9}" destId="{6E68046E-B085-4E3A-835F-DDF9BC780BFF}" srcOrd="0" destOrd="0" presId="urn:microsoft.com/office/officeart/2005/8/layout/process3"/>
    <dgm:cxn modelId="{9A0C3174-5FCF-4E54-8621-16214C7AB949}" type="presOf" srcId="{B4732CA1-D2C0-43A3-B28C-89448BD067FC}" destId="{A581B684-0AF1-42DE-9279-961042556568}" srcOrd="0" destOrd="0" presId="urn:microsoft.com/office/officeart/2005/8/layout/process3"/>
    <dgm:cxn modelId="{65379A54-7B71-4809-8E8F-7FA3DB722AEB}" srcId="{E7000A27-A044-4C74-9B63-55C00C7FBA88}" destId="{A7440687-5049-4107-B1C8-306FE9420597}" srcOrd="3" destOrd="0" parTransId="{ECE487FF-F5F2-480B-BBBB-A8E279A13AD0}" sibTransId="{72E8A222-BD36-4F3A-B00C-EFB3C724A154}"/>
    <dgm:cxn modelId="{01401275-1DE9-4B0C-8357-CC7B9565E966}" type="presOf" srcId="{A354281E-487A-4A6C-8669-0EE52EDB86CA}" destId="{7FEFDAB3-ED60-4CCB-8F12-75E6AE13D586}" srcOrd="1" destOrd="0" presId="urn:microsoft.com/office/officeart/2005/8/layout/process3"/>
    <dgm:cxn modelId="{B0E8EE77-2B22-4EE0-8A45-65527BC70BC5}" type="presOf" srcId="{7FFD0FD4-A8CA-4032-A892-5C871F469C5A}" destId="{7787E544-25E4-4F0E-BEB5-3C39B39F48D5}" srcOrd="0" destOrd="0" presId="urn:microsoft.com/office/officeart/2005/8/layout/process3"/>
    <dgm:cxn modelId="{BB307584-D18D-428C-ACC3-B09FBFE2D818}" type="presOf" srcId="{2CAFB137-DC27-43BC-91A6-DD5BF929C9DB}" destId="{17EC0533-42BD-4C3D-A3EE-3A64B6AF0D7A}" srcOrd="1" destOrd="0" presId="urn:microsoft.com/office/officeart/2005/8/layout/process3"/>
    <dgm:cxn modelId="{5F05DC98-89C1-494F-8F8B-0E214537AD31}" srcId="{E7000A27-A044-4C74-9B63-55C00C7FBA88}" destId="{2CAFB137-DC27-43BC-91A6-DD5BF929C9DB}" srcOrd="2" destOrd="0" parTransId="{CBBFA67F-0908-49E4-9896-4D909CD5F3EA}" sibTransId="{B837D876-98E0-42C1-AAEC-CDCCA076B4B9}"/>
    <dgm:cxn modelId="{63436EA5-B8DD-44A4-AA22-EB30F666A3F7}" type="presOf" srcId="{E7000A27-A044-4C74-9B63-55C00C7FBA88}" destId="{5662D816-905A-4E91-8C91-D2291CEFDE3C}" srcOrd="0" destOrd="0" presId="urn:microsoft.com/office/officeart/2005/8/layout/process3"/>
    <dgm:cxn modelId="{7E90EFA8-025A-4D0A-AA3B-41542903E9F9}" srcId="{E7000A27-A044-4C74-9B63-55C00C7FBA88}" destId="{F8FEAD60-0815-4223-8AB5-79B2CD48A77B}" srcOrd="0" destOrd="0" parTransId="{798C78C2-80FE-4AE5-872D-53AA0339B20E}" sibTransId="{A354281E-487A-4A6C-8669-0EE52EDB86CA}"/>
    <dgm:cxn modelId="{1AD316A9-533A-4164-9C6E-82E6863057BF}" type="presOf" srcId="{A8CCA69D-0807-438B-A48C-70668FADD958}" destId="{A2A32474-FC40-460C-A71C-604C23C65241}" srcOrd="0" destOrd="0" presId="urn:microsoft.com/office/officeart/2005/8/layout/process3"/>
    <dgm:cxn modelId="{37AA22AA-AD19-4DA3-8384-D7D3C3B8A527}" type="presOf" srcId="{DA1FBA55-1A5B-4AEB-B8EE-1ACBFFCCCD95}" destId="{33C750C6-A4CD-4F0E-BDC7-45EA086FF033}" srcOrd="0" destOrd="0" presId="urn:microsoft.com/office/officeart/2005/8/layout/process3"/>
    <dgm:cxn modelId="{4F9B37AA-D872-4332-8959-F5A1B7C4872F}" srcId="{E155F010-5C41-4554-8418-1F38BC7A8895}" destId="{5437CBF9-5703-4694-B780-94A93A07F5C3}" srcOrd="0" destOrd="0" parTransId="{755969D2-8E56-465E-9A1E-80FFF2BD9F1D}" sibTransId="{3E2EB3A2-7697-4F48-BD65-C52D6892EF4D}"/>
    <dgm:cxn modelId="{1492D8AB-A2BA-4097-B413-68014173C694}" type="presOf" srcId="{DA1FBA55-1A5B-4AEB-B8EE-1ACBFFCCCD95}" destId="{97E346AA-C995-4DC5-999B-91065CF320CD}" srcOrd="1" destOrd="0" presId="urn:microsoft.com/office/officeart/2005/8/layout/process3"/>
    <dgm:cxn modelId="{00E415B3-9EBB-4A05-BFCB-F70F2BCA77E6}" type="presOf" srcId="{E74BBAD7-6ECD-443E-959C-C0EEFB8E9C9B}" destId="{85747822-A309-4EB0-9E4A-A660A912E28D}" srcOrd="0" destOrd="0" presId="urn:microsoft.com/office/officeart/2005/8/layout/process3"/>
    <dgm:cxn modelId="{9B0AA7B6-CF13-4F58-93FB-C454E1EB463B}" srcId="{A8CCA69D-0807-438B-A48C-70668FADD958}" destId="{FC8FF81F-D8B0-4F0B-965D-F4BEFD4E43EE}" srcOrd="0" destOrd="0" parTransId="{AE28D662-CF29-4505-A037-3B57F1AB583D}" sibTransId="{FCC87AD1-80C3-4564-A046-BB011BA5825C}"/>
    <dgm:cxn modelId="{450AD6C6-BA23-452A-BA55-BAFDD272AFDE}" srcId="{E7000A27-A044-4C74-9B63-55C00C7FBA88}" destId="{A8CCA69D-0807-438B-A48C-70668FADD958}" srcOrd="1" destOrd="0" parTransId="{F950742B-6361-463E-A317-838D8E51EC4B}" sibTransId="{DA1FBA55-1A5B-4AEB-B8EE-1ACBFFCCCD95}"/>
    <dgm:cxn modelId="{755E36C9-6544-42FC-9BEA-EAA83A888A41}" type="presOf" srcId="{A7440687-5049-4107-B1C8-306FE9420597}" destId="{29405BD6-F1C5-4B7D-A99B-ED109473BA32}" srcOrd="0" destOrd="0" presId="urn:microsoft.com/office/officeart/2005/8/layout/process3"/>
    <dgm:cxn modelId="{25F7D2D4-AE7F-4799-9ABD-6E5FA7D8331F}" type="presOf" srcId="{2CAFB137-DC27-43BC-91A6-DD5BF929C9DB}" destId="{0E1C7BB3-ABC9-4305-99A8-BFF605680A64}" srcOrd="0" destOrd="0" presId="urn:microsoft.com/office/officeart/2005/8/layout/process3"/>
    <dgm:cxn modelId="{94B6EFDC-7479-41F5-9A90-30AA46F30F6E}" type="presOf" srcId="{B837D876-98E0-42C1-AAEC-CDCCA076B4B9}" destId="{B8F13328-AAC9-424B-8EA7-2505BDCE1D70}" srcOrd="1" destOrd="0" presId="urn:microsoft.com/office/officeart/2005/8/layout/process3"/>
    <dgm:cxn modelId="{8C2B28F9-51E2-499F-98E5-D384D8810A7F}" srcId="{E7000A27-A044-4C74-9B63-55C00C7FBA88}" destId="{E155F010-5C41-4554-8418-1F38BC7A8895}" srcOrd="4" destOrd="0" parTransId="{112CEA3B-90CA-44AD-BBB5-3F56B170B66F}" sibTransId="{323F4B34-ECB5-449F-8B22-DBF1AD165B4C}"/>
    <dgm:cxn modelId="{58F4DC0C-412E-4341-8433-1219B1304EF2}" type="presParOf" srcId="{5662D816-905A-4E91-8C91-D2291CEFDE3C}" destId="{FC491758-B283-4FA6-8E87-7CD46AE8A373}" srcOrd="0" destOrd="0" presId="urn:microsoft.com/office/officeart/2005/8/layout/process3"/>
    <dgm:cxn modelId="{0067D1A1-7CE1-4E7E-9F80-254C1E0D3941}" type="presParOf" srcId="{FC491758-B283-4FA6-8E87-7CD46AE8A373}" destId="{24B617CC-5ABC-41FB-AFA3-D938516F622C}" srcOrd="0" destOrd="0" presId="urn:microsoft.com/office/officeart/2005/8/layout/process3"/>
    <dgm:cxn modelId="{39D54C94-90B7-4F9E-A90E-9AB31427B557}" type="presParOf" srcId="{FC491758-B283-4FA6-8E87-7CD46AE8A373}" destId="{E019C8FF-713F-4C46-BEE1-44D04BEC02D6}" srcOrd="1" destOrd="0" presId="urn:microsoft.com/office/officeart/2005/8/layout/process3"/>
    <dgm:cxn modelId="{FD968727-0E66-4017-B8C4-3A77306EF50C}" type="presParOf" srcId="{FC491758-B283-4FA6-8E87-7CD46AE8A373}" destId="{85747822-A309-4EB0-9E4A-A660A912E28D}" srcOrd="2" destOrd="0" presId="urn:microsoft.com/office/officeart/2005/8/layout/process3"/>
    <dgm:cxn modelId="{F5343504-208B-4EC1-A84D-1CB028FBADEF}" type="presParOf" srcId="{5662D816-905A-4E91-8C91-D2291CEFDE3C}" destId="{68ED0D12-C87C-4036-9FDF-39B48668F297}" srcOrd="1" destOrd="0" presId="urn:microsoft.com/office/officeart/2005/8/layout/process3"/>
    <dgm:cxn modelId="{9C1C4261-B74C-46AB-B8FD-3ADF23762BDF}" type="presParOf" srcId="{68ED0D12-C87C-4036-9FDF-39B48668F297}" destId="{7FEFDAB3-ED60-4CCB-8F12-75E6AE13D586}" srcOrd="0" destOrd="0" presId="urn:microsoft.com/office/officeart/2005/8/layout/process3"/>
    <dgm:cxn modelId="{284F1218-A451-4A86-A3C2-EC31B88CC512}" type="presParOf" srcId="{5662D816-905A-4E91-8C91-D2291CEFDE3C}" destId="{45659F71-2B18-4B07-A423-45AFA0A881F2}" srcOrd="2" destOrd="0" presId="urn:microsoft.com/office/officeart/2005/8/layout/process3"/>
    <dgm:cxn modelId="{EA7E9DB6-4555-4558-899D-B3AA666807DC}" type="presParOf" srcId="{45659F71-2B18-4B07-A423-45AFA0A881F2}" destId="{A2A32474-FC40-460C-A71C-604C23C65241}" srcOrd="0" destOrd="0" presId="urn:microsoft.com/office/officeart/2005/8/layout/process3"/>
    <dgm:cxn modelId="{CAC6E4E6-2DA1-4695-9B6F-AF2A9F3E40F9}" type="presParOf" srcId="{45659F71-2B18-4B07-A423-45AFA0A881F2}" destId="{436A42ED-9029-4B62-B7D4-36F1001F6030}" srcOrd="1" destOrd="0" presId="urn:microsoft.com/office/officeart/2005/8/layout/process3"/>
    <dgm:cxn modelId="{12F413A0-E3F4-4FE6-8C1F-97165A615AF5}" type="presParOf" srcId="{45659F71-2B18-4B07-A423-45AFA0A881F2}" destId="{7454EE3F-8B35-4246-AE60-C5FE029810D8}" srcOrd="2" destOrd="0" presId="urn:microsoft.com/office/officeart/2005/8/layout/process3"/>
    <dgm:cxn modelId="{F03B4190-1579-4E42-825D-A407D4638FE4}" type="presParOf" srcId="{5662D816-905A-4E91-8C91-D2291CEFDE3C}" destId="{33C750C6-A4CD-4F0E-BDC7-45EA086FF033}" srcOrd="3" destOrd="0" presId="urn:microsoft.com/office/officeart/2005/8/layout/process3"/>
    <dgm:cxn modelId="{C4D16B2E-E5A8-4415-8559-231FC8CB8927}" type="presParOf" srcId="{33C750C6-A4CD-4F0E-BDC7-45EA086FF033}" destId="{97E346AA-C995-4DC5-999B-91065CF320CD}" srcOrd="0" destOrd="0" presId="urn:microsoft.com/office/officeart/2005/8/layout/process3"/>
    <dgm:cxn modelId="{AED55CD3-D79E-4605-BF02-A8E8D3B9ED5B}" type="presParOf" srcId="{5662D816-905A-4E91-8C91-D2291CEFDE3C}" destId="{312CAC61-7652-42AA-A0DB-D4E15ED79EA4}" srcOrd="4" destOrd="0" presId="urn:microsoft.com/office/officeart/2005/8/layout/process3"/>
    <dgm:cxn modelId="{E8D62003-F0FA-47B6-B67B-1D984BCDC917}" type="presParOf" srcId="{312CAC61-7652-42AA-A0DB-D4E15ED79EA4}" destId="{0E1C7BB3-ABC9-4305-99A8-BFF605680A64}" srcOrd="0" destOrd="0" presId="urn:microsoft.com/office/officeart/2005/8/layout/process3"/>
    <dgm:cxn modelId="{85D99839-8B64-408F-BA37-9C42A3E7A787}" type="presParOf" srcId="{312CAC61-7652-42AA-A0DB-D4E15ED79EA4}" destId="{17EC0533-42BD-4C3D-A3EE-3A64B6AF0D7A}" srcOrd="1" destOrd="0" presId="urn:microsoft.com/office/officeart/2005/8/layout/process3"/>
    <dgm:cxn modelId="{E0B42FA8-B122-45A2-97DE-B8B0A6C14197}" type="presParOf" srcId="{312CAC61-7652-42AA-A0DB-D4E15ED79EA4}" destId="{7787E544-25E4-4F0E-BEB5-3C39B39F48D5}" srcOrd="2" destOrd="0" presId="urn:microsoft.com/office/officeart/2005/8/layout/process3"/>
    <dgm:cxn modelId="{B548806F-DB71-4D70-BAA0-2233FDCAB647}" type="presParOf" srcId="{5662D816-905A-4E91-8C91-D2291CEFDE3C}" destId="{6E68046E-B085-4E3A-835F-DDF9BC780BFF}" srcOrd="5" destOrd="0" presId="urn:microsoft.com/office/officeart/2005/8/layout/process3"/>
    <dgm:cxn modelId="{A4407B19-74A7-40DE-8732-29B9B1B181AC}" type="presParOf" srcId="{6E68046E-B085-4E3A-835F-DDF9BC780BFF}" destId="{B8F13328-AAC9-424B-8EA7-2505BDCE1D70}" srcOrd="0" destOrd="0" presId="urn:microsoft.com/office/officeart/2005/8/layout/process3"/>
    <dgm:cxn modelId="{05439C67-5DC2-437F-8177-B27883880664}" type="presParOf" srcId="{5662D816-905A-4E91-8C91-D2291CEFDE3C}" destId="{BC01A4C7-4197-4966-9D85-933C2930BEF7}" srcOrd="6" destOrd="0" presId="urn:microsoft.com/office/officeart/2005/8/layout/process3"/>
    <dgm:cxn modelId="{DB284FAB-38CC-4ED9-9F15-358450640013}" type="presParOf" srcId="{BC01A4C7-4197-4966-9D85-933C2930BEF7}" destId="{29405BD6-F1C5-4B7D-A99B-ED109473BA32}" srcOrd="0" destOrd="0" presId="urn:microsoft.com/office/officeart/2005/8/layout/process3"/>
    <dgm:cxn modelId="{B84FF7A9-0F68-4D46-BC5C-3D5303B79C48}" type="presParOf" srcId="{BC01A4C7-4197-4966-9D85-933C2930BEF7}" destId="{F642713A-C7A7-4BA5-AC10-41BBD0412D41}" srcOrd="1" destOrd="0" presId="urn:microsoft.com/office/officeart/2005/8/layout/process3"/>
    <dgm:cxn modelId="{FD535721-6842-4346-895B-AC52C00539B0}" type="presParOf" srcId="{BC01A4C7-4197-4966-9D85-933C2930BEF7}" destId="{A581B684-0AF1-42DE-9279-961042556568}" srcOrd="2" destOrd="0" presId="urn:microsoft.com/office/officeart/2005/8/layout/process3"/>
    <dgm:cxn modelId="{12F65ABC-206A-4CDB-AEAD-FA2A31F4138C}" type="presParOf" srcId="{5662D816-905A-4E91-8C91-D2291CEFDE3C}" destId="{7369A5DA-29B5-4FAE-80CB-1AC7B7CF6E65}" srcOrd="7" destOrd="0" presId="urn:microsoft.com/office/officeart/2005/8/layout/process3"/>
    <dgm:cxn modelId="{5F10C081-3315-4351-AEC4-0ADABF086551}" type="presParOf" srcId="{7369A5DA-29B5-4FAE-80CB-1AC7B7CF6E65}" destId="{D624A229-D309-4372-A5A4-4F246C944CB1}" srcOrd="0" destOrd="0" presId="urn:microsoft.com/office/officeart/2005/8/layout/process3"/>
    <dgm:cxn modelId="{C6912E9D-BCD5-4B1C-BB9E-27D503B22E6E}" type="presParOf" srcId="{5662D816-905A-4E91-8C91-D2291CEFDE3C}" destId="{5FF423FD-8D02-466B-AAFC-A7618732A159}" srcOrd="8" destOrd="0" presId="urn:microsoft.com/office/officeart/2005/8/layout/process3"/>
    <dgm:cxn modelId="{973D48F6-44FB-493C-A0F3-F3D27CFA3E13}" type="presParOf" srcId="{5FF423FD-8D02-466B-AAFC-A7618732A159}" destId="{4D720957-A8B4-4B47-A507-ED2E21DD7BB8}" srcOrd="0" destOrd="0" presId="urn:microsoft.com/office/officeart/2005/8/layout/process3"/>
    <dgm:cxn modelId="{E7CDABE3-F864-4DEB-A9DD-FAC4FF0524B8}" type="presParOf" srcId="{5FF423FD-8D02-466B-AAFC-A7618732A159}" destId="{9795D380-1E1F-4201-A066-5204428CBCBF}" srcOrd="1" destOrd="0" presId="urn:microsoft.com/office/officeart/2005/8/layout/process3"/>
    <dgm:cxn modelId="{D27AB9F1-C404-446A-B03B-606E6D822AC7}" type="presParOf" srcId="{5FF423FD-8D02-466B-AAFC-A7618732A159}" destId="{2502F2D7-52FA-464F-81A0-7EEF9FF9AEB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9C8FF-713F-4C46-BEE1-44D04BEC02D6}">
      <dsp:nvSpPr>
        <dsp:cNvPr id="0" name=""/>
        <dsp:cNvSpPr/>
      </dsp:nvSpPr>
      <dsp:spPr>
        <a:xfrm>
          <a:off x="8333" y="0"/>
          <a:ext cx="1396871" cy="1026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IN"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Shape Of Data</a:t>
          </a:r>
        </a:p>
      </dsp:txBody>
      <dsp:txXfrm>
        <a:off x="8333" y="0"/>
        <a:ext cx="1396871" cy="684413"/>
      </dsp:txXfrm>
    </dsp:sp>
    <dsp:sp modelId="{85747822-A309-4EB0-9E4A-A660A912E28D}">
      <dsp:nvSpPr>
        <dsp:cNvPr id="0" name=""/>
        <dsp:cNvSpPr/>
      </dsp:nvSpPr>
      <dsp:spPr>
        <a:xfrm>
          <a:off x="297512" y="684413"/>
          <a:ext cx="1396871" cy="3422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to check total No of row and columns </a:t>
          </a:r>
          <a:endParaRPr lang="en-IN" sz="1100" kern="1200" dirty="0">
            <a:solidFill>
              <a:schemeClr val="tx1"/>
            </a:solidFill>
          </a:endParaRPr>
        </a:p>
      </dsp:txBody>
      <dsp:txXfrm>
        <a:off x="307535" y="694436"/>
        <a:ext cx="1376825" cy="322161"/>
      </dsp:txXfrm>
    </dsp:sp>
    <dsp:sp modelId="{68ED0D12-C87C-4036-9FDF-39B48668F297}">
      <dsp:nvSpPr>
        <dsp:cNvPr id="0" name=""/>
        <dsp:cNvSpPr/>
      </dsp:nvSpPr>
      <dsp:spPr>
        <a:xfrm>
          <a:off x="1617733" y="168316"/>
          <a:ext cx="450561" cy="34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1617733" y="237872"/>
        <a:ext cx="346227" cy="208668"/>
      </dsp:txXfrm>
    </dsp:sp>
    <dsp:sp modelId="{436A42ED-9029-4B62-B7D4-36F1001F6030}">
      <dsp:nvSpPr>
        <dsp:cNvPr id="0" name=""/>
        <dsp:cNvSpPr/>
      </dsp:nvSpPr>
      <dsp:spPr>
        <a:xfrm>
          <a:off x="2255320" y="0"/>
          <a:ext cx="1396871" cy="1026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IN"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Data Types</a:t>
          </a:r>
        </a:p>
      </dsp:txBody>
      <dsp:txXfrm>
        <a:off x="2255320" y="0"/>
        <a:ext cx="1396871" cy="684413"/>
      </dsp:txXfrm>
    </dsp:sp>
    <dsp:sp modelId="{7454EE3F-8B35-4246-AE60-C5FE029810D8}">
      <dsp:nvSpPr>
        <dsp:cNvPr id="0" name=""/>
        <dsp:cNvSpPr/>
      </dsp:nvSpPr>
      <dsp:spPr>
        <a:xfrm>
          <a:off x="2541426" y="684413"/>
          <a:ext cx="1396871" cy="3422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to check columns and  Count of Categorical and numerical</a:t>
          </a:r>
          <a:endParaRPr lang="en-IN" sz="900" kern="1200" dirty="0"/>
        </a:p>
      </dsp:txBody>
      <dsp:txXfrm>
        <a:off x="2551449" y="694436"/>
        <a:ext cx="1376825" cy="322161"/>
      </dsp:txXfrm>
    </dsp:sp>
    <dsp:sp modelId="{33C750C6-A4CD-4F0E-BDC7-45EA086FF033}">
      <dsp:nvSpPr>
        <dsp:cNvPr id="0" name=""/>
        <dsp:cNvSpPr/>
      </dsp:nvSpPr>
      <dsp:spPr>
        <a:xfrm>
          <a:off x="3855333" y="168316"/>
          <a:ext cx="430660" cy="34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3855333" y="237872"/>
        <a:ext cx="326326" cy="208668"/>
      </dsp:txXfrm>
    </dsp:sp>
    <dsp:sp modelId="{17EC0533-42BD-4C3D-A3EE-3A64B6AF0D7A}">
      <dsp:nvSpPr>
        <dsp:cNvPr id="0" name=""/>
        <dsp:cNvSpPr/>
      </dsp:nvSpPr>
      <dsp:spPr>
        <a:xfrm>
          <a:off x="4464759" y="0"/>
          <a:ext cx="1396871" cy="1026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IN" sz="11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 OF Missing Values</a:t>
          </a:r>
        </a:p>
      </dsp:txBody>
      <dsp:txXfrm>
        <a:off x="4464759" y="0"/>
        <a:ext cx="1396871" cy="684413"/>
      </dsp:txXfrm>
    </dsp:sp>
    <dsp:sp modelId="{7787E544-25E4-4F0E-BEB5-3C39B39F48D5}">
      <dsp:nvSpPr>
        <dsp:cNvPr id="0" name=""/>
        <dsp:cNvSpPr/>
      </dsp:nvSpPr>
      <dsp:spPr>
        <a:xfrm>
          <a:off x="4785340" y="684413"/>
          <a:ext cx="1396871" cy="3422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IN" sz="1100" kern="1200" dirty="0"/>
            <a:t>To calculate % Of miss value and visualize them</a:t>
          </a:r>
        </a:p>
      </dsp:txBody>
      <dsp:txXfrm>
        <a:off x="4795363" y="694436"/>
        <a:ext cx="1376825" cy="322161"/>
      </dsp:txXfrm>
    </dsp:sp>
    <dsp:sp modelId="{6E68046E-B085-4E3A-835F-DDF9BC780BFF}">
      <dsp:nvSpPr>
        <dsp:cNvPr id="0" name=""/>
        <dsp:cNvSpPr/>
      </dsp:nvSpPr>
      <dsp:spPr>
        <a:xfrm>
          <a:off x="6082010" y="168316"/>
          <a:ext cx="467204" cy="34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6082010" y="237872"/>
        <a:ext cx="362870" cy="208668"/>
      </dsp:txXfrm>
    </dsp:sp>
    <dsp:sp modelId="{F642713A-C7A7-4BA5-AC10-41BBD0412D41}">
      <dsp:nvSpPr>
        <dsp:cNvPr id="0" name=""/>
        <dsp:cNvSpPr/>
      </dsp:nvSpPr>
      <dsp:spPr>
        <a:xfrm>
          <a:off x="6743148" y="0"/>
          <a:ext cx="1396871" cy="1026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IN"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Visualize Outliers </a:t>
          </a:r>
        </a:p>
      </dsp:txBody>
      <dsp:txXfrm>
        <a:off x="6743148" y="0"/>
        <a:ext cx="1396871" cy="684413"/>
      </dsp:txXfrm>
    </dsp:sp>
    <dsp:sp modelId="{A581B684-0AF1-42DE-9279-961042556568}">
      <dsp:nvSpPr>
        <dsp:cNvPr id="0" name=""/>
        <dsp:cNvSpPr/>
      </dsp:nvSpPr>
      <dsp:spPr>
        <a:xfrm>
          <a:off x="7029254" y="684413"/>
          <a:ext cx="1396871" cy="3422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IN" sz="1100" kern="1200" dirty="0"/>
            <a:t>To detect outlier using Box Plot</a:t>
          </a:r>
        </a:p>
      </dsp:txBody>
      <dsp:txXfrm>
        <a:off x="7039277" y="694436"/>
        <a:ext cx="1376825" cy="322161"/>
      </dsp:txXfrm>
    </dsp:sp>
    <dsp:sp modelId="{7369A5DA-29B5-4FAE-80CB-1AC7B7CF6E65}">
      <dsp:nvSpPr>
        <dsp:cNvPr id="0" name=""/>
        <dsp:cNvSpPr/>
      </dsp:nvSpPr>
      <dsp:spPr>
        <a:xfrm>
          <a:off x="8351780" y="168316"/>
          <a:ext cx="448932" cy="34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8351780" y="237872"/>
        <a:ext cx="344598" cy="208668"/>
      </dsp:txXfrm>
    </dsp:sp>
    <dsp:sp modelId="{9795D380-1E1F-4201-A066-5204428CBCBF}">
      <dsp:nvSpPr>
        <dsp:cNvPr id="0" name=""/>
        <dsp:cNvSpPr/>
      </dsp:nvSpPr>
      <dsp:spPr>
        <a:xfrm>
          <a:off x="8987061" y="0"/>
          <a:ext cx="1396871" cy="1026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IN" sz="11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Performing Uni &amp; Bivariate Analysis</a:t>
          </a:r>
        </a:p>
      </dsp:txBody>
      <dsp:txXfrm>
        <a:off x="8987061" y="0"/>
        <a:ext cx="1396871" cy="684413"/>
      </dsp:txXfrm>
    </dsp:sp>
    <dsp:sp modelId="{2502F2D7-52FA-464F-81A0-7EEF9FF9AEBF}">
      <dsp:nvSpPr>
        <dsp:cNvPr id="0" name=""/>
        <dsp:cNvSpPr/>
      </dsp:nvSpPr>
      <dsp:spPr>
        <a:xfrm>
          <a:off x="9273168" y="684413"/>
          <a:ext cx="1396871" cy="3422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IN" sz="1100" b="0" kern="1200" dirty="0">
              <a:solidFill>
                <a:schemeClr val="tx1"/>
              </a:solidFill>
            </a:rPr>
            <a:t>To check relationship variable level</a:t>
          </a:r>
        </a:p>
      </dsp:txBody>
      <dsp:txXfrm>
        <a:off x="9283191" y="694436"/>
        <a:ext cx="1376825" cy="3221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9/15/2023</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349625" y="1168860"/>
            <a:ext cx="6346450" cy="2862225"/>
          </a:xfrm>
        </p:spPr>
        <p:txBody>
          <a:bodyPr/>
          <a:lstStyle/>
          <a:p>
            <a:r>
              <a:rPr lang="en-IN" sz="3200" b="1" u="sng" dirty="0">
                <a:effectLst/>
                <a:latin typeface="Calibri" panose="020F0502020204030204" pitchFamily="34" charset="0"/>
                <a:ea typeface="Calibri" panose="020F0502020204030204" pitchFamily="34" charset="0"/>
                <a:cs typeface="Times New Roman" panose="02020603050405020304" pitchFamily="18" charset="0"/>
              </a:rPr>
              <a:t>Sentiment Analysis </a:t>
            </a: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b="1" kern="100" dirty="0">
                <a:latin typeface="Calibri" panose="020F0502020204030204" pitchFamily="34" charset="0"/>
                <a:ea typeface="Calibri" panose="020F0502020204030204" pitchFamily="34" charset="0"/>
                <a:cs typeface="Times New Roman" panose="02020603050405020304" pitchFamily="18" charset="0"/>
              </a:rPr>
            </a:br>
            <a:r>
              <a:rPr lang="en-IN" sz="1800" b="1" kern="100" dirty="0">
                <a:latin typeface="Calibri" panose="020F0502020204030204" pitchFamily="34" charset="0"/>
                <a:ea typeface="Calibri" panose="020F0502020204030204" pitchFamily="34" charset="0"/>
                <a:cs typeface="Times New Roman" panose="02020603050405020304" pitchFamily="18" charset="0"/>
              </a:rPr>
              <a:t>  </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By Using TripAdvisor Dataset of US Hotel Review</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568698"/>
            <a:ext cx="5278514" cy="618142"/>
          </a:xfrm>
        </p:spPr>
        <p:txBody>
          <a:bodyPr/>
          <a:lstStyle/>
          <a:p>
            <a:r>
              <a:rPr lang="en-US" b="1" dirty="0">
                <a:solidFill>
                  <a:schemeClr val="tx1"/>
                </a:solidFill>
              </a:rPr>
              <a:t>Suraj Meshram</a:t>
            </a:r>
          </a:p>
        </p:txBody>
      </p:sp>
      <p:pic>
        <p:nvPicPr>
          <p:cNvPr id="7" name="Picture Placeholder 6" descr="A picture containing sandy, distance">
            <a:extLst>
              <a:ext uri="{FF2B5EF4-FFF2-40B4-BE49-F238E27FC236}">
                <a16:creationId xmlns:a16="http://schemas.microsoft.com/office/drawing/2014/main" id="{5A492D51-4DBA-40BC-82AA-A33BD0D3F740}"/>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val="0"/>
              </a:ext>
            </a:extLst>
          </a:blip>
          <a:srcRect/>
          <a:stretch/>
        </p:blipFill>
        <p:spPr>
          <a:xfrm>
            <a:off x="8143875" y="947737"/>
            <a:ext cx="4048124" cy="4962525"/>
          </a:xfr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2" name="Date Placeholder 1">
            <a:extLst>
              <a:ext uri="{FF2B5EF4-FFF2-40B4-BE49-F238E27FC236}">
                <a16:creationId xmlns:a16="http://schemas.microsoft.com/office/drawing/2014/main" id="{B22D5940-3155-4A42-AFCA-EDE4AE5319FA}"/>
              </a:ext>
            </a:extLst>
          </p:cNvPr>
          <p:cNvSpPr>
            <a:spLocks noGrp="1"/>
          </p:cNvSpPr>
          <p:nvPr>
            <p:ph type="dt" sz="half" idx="10"/>
          </p:nvPr>
        </p:nvSpPr>
        <p:spPr>
          <a:xfrm>
            <a:off x="838200" y="6356350"/>
            <a:ext cx="2743200" cy="365125"/>
          </a:xfrm>
        </p:spPr>
        <p:txBody>
          <a:bodyPr/>
          <a:lstStyle/>
          <a:p>
            <a:r>
              <a:rPr lang="en-US" dirty="0"/>
              <a:t>20XX</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10</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pPr>
              <a:lnSpc>
                <a:spcPct val="120000"/>
              </a:lnSpc>
              <a:spcAft>
                <a:spcPts val="1000"/>
              </a:spcAft>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In this Analysis, I am successfully classified sentiment that there is 72.41% is classify as Positive sentiment, 15.21% is classify as Neutral sentiment and approximate 5% are classify as Negative sentiment.</a:t>
            </a:r>
          </a:p>
          <a:p>
            <a:pPr marL="342900" lvl="0" indent="-342900">
              <a:lnSpc>
                <a:spcPct val="120000"/>
              </a:lnSpc>
              <a:buFont typeface="Symbol" panose="05050102010706020507" pitchFamily="18" charset="2"/>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Number of Positive Sentiment: 4669</a:t>
            </a:r>
          </a:p>
          <a:p>
            <a:pPr marL="342900" lvl="0" indent="-342900">
              <a:lnSpc>
                <a:spcPct val="120000"/>
              </a:lnSpc>
              <a:buFont typeface="Symbol" panose="05050102010706020507" pitchFamily="18" charset="2"/>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Neutral Sentiment: 981</a:t>
            </a:r>
          </a:p>
          <a:p>
            <a:pPr marL="342900" lvl="0" indent="-342900">
              <a:lnSpc>
                <a:spcPct val="120000"/>
              </a:lnSpc>
              <a:spcAft>
                <a:spcPts val="1000"/>
              </a:spcAft>
              <a:buFont typeface="Symbol" panose="05050102010706020507" pitchFamily="18" charset="2"/>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Negative Sentiment: 269</a:t>
            </a:r>
          </a:p>
          <a:p>
            <a:pPr>
              <a:lnSpc>
                <a:spcPct val="120000"/>
              </a:lnSpc>
              <a:spcAft>
                <a:spcPts val="1000"/>
              </a:spcAft>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Following image gives a better overview of the classification of the reviews into correct sentiments:</a:t>
            </a:r>
          </a:p>
          <a:p>
            <a:pPr>
              <a:lnSpc>
                <a:spcPct val="120000"/>
              </a:lnSpc>
              <a:spcAft>
                <a:spcPts val="1000"/>
              </a:spcAft>
            </a:pPr>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20000"/>
              </a:lnSpc>
              <a:spcAft>
                <a:spcPts val="1000"/>
              </a:spcAft>
              <a:buFont typeface="Symbol" panose="05050102010706020507" pitchFamily="18" charset="2"/>
              <a:buChar char=""/>
            </a:pPr>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sp>
        <p:nvSpPr>
          <p:cNvPr id="10" name="TextBox 9">
            <a:extLst>
              <a:ext uri="{FF2B5EF4-FFF2-40B4-BE49-F238E27FC236}">
                <a16:creationId xmlns:a16="http://schemas.microsoft.com/office/drawing/2014/main" id="{CCB919FB-0FB8-25C9-94C3-5E7B2A93D237}"/>
              </a:ext>
            </a:extLst>
          </p:cNvPr>
          <p:cNvSpPr txBox="1"/>
          <p:nvPr/>
        </p:nvSpPr>
        <p:spPr>
          <a:xfrm>
            <a:off x="215153" y="784926"/>
            <a:ext cx="6096000" cy="505972"/>
          </a:xfrm>
          <a:prstGeom prst="rect">
            <a:avLst/>
          </a:prstGeom>
          <a:noFill/>
        </p:spPr>
        <p:txBody>
          <a:bodyPr wrap="square">
            <a:spAutoFit/>
          </a:bodyPr>
          <a:lstStyle/>
          <a:p>
            <a:pPr>
              <a:lnSpc>
                <a:spcPct val="120000"/>
              </a:lnSpc>
              <a:spcAft>
                <a:spcPts val="1000"/>
              </a:spcAft>
            </a:pPr>
            <a:r>
              <a:rPr lang="en-IN" sz="2400" b="1" u="sng" kern="100" spc="200" dirty="0">
                <a:latin typeface="Calibri" panose="020F0502020204030204" pitchFamily="34" charset="0"/>
                <a:ea typeface="Calibri" panose="020F0502020204030204" pitchFamily="34" charset="0"/>
                <a:cs typeface="Times New Roman" panose="02020603050405020304" pitchFamily="18" charset="0"/>
              </a:rPr>
              <a:t>Result</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u="sng" kern="100" spc="200" dirty="0">
                <a:latin typeface="Calibri" panose="020F0502020204030204" pitchFamily="34" charset="0"/>
                <a:ea typeface="Calibri" panose="020F0502020204030204" pitchFamily="34" charset="0"/>
                <a:cs typeface="Times New Roman" panose="02020603050405020304" pitchFamily="18" charset="0"/>
              </a:rPr>
              <a:t>and Conclusion:</a:t>
            </a:r>
          </a:p>
        </p:txBody>
      </p:sp>
      <p:pic>
        <p:nvPicPr>
          <p:cNvPr id="12" name="Picture 11">
            <a:extLst>
              <a:ext uri="{FF2B5EF4-FFF2-40B4-BE49-F238E27FC236}">
                <a16:creationId xmlns:a16="http://schemas.microsoft.com/office/drawing/2014/main" id="{2D217005-EB41-2429-7390-8FC561ED2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103" y="4160321"/>
            <a:ext cx="7536367" cy="2307590"/>
          </a:xfrm>
          <a:prstGeom prst="rect">
            <a:avLst/>
          </a:prstGeom>
        </p:spPr>
      </p:pic>
    </p:spTree>
    <p:extLst>
      <p:ext uri="{BB962C8B-B14F-4D97-AF65-F5344CB8AC3E}">
        <p14:creationId xmlns:p14="http://schemas.microsoft.com/office/powerpoint/2010/main" val="264975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2" name="Date Placeholder 1">
            <a:extLst>
              <a:ext uri="{FF2B5EF4-FFF2-40B4-BE49-F238E27FC236}">
                <a16:creationId xmlns:a16="http://schemas.microsoft.com/office/drawing/2014/main" id="{B22D5940-3155-4A42-AFCA-EDE4AE5319FA}"/>
              </a:ext>
            </a:extLst>
          </p:cNvPr>
          <p:cNvSpPr>
            <a:spLocks noGrp="1"/>
          </p:cNvSpPr>
          <p:nvPr>
            <p:ph type="dt" sz="half" idx="10"/>
          </p:nvPr>
        </p:nvSpPr>
        <p:spPr>
          <a:xfrm>
            <a:off x="838200" y="6356350"/>
            <a:ext cx="2743200" cy="365125"/>
          </a:xfrm>
        </p:spPr>
        <p:txBody>
          <a:bodyPr/>
          <a:lstStyle/>
          <a:p>
            <a:r>
              <a:rPr lang="en-US" dirty="0"/>
              <a:t>20XX</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11</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pPr>
              <a:lnSpc>
                <a:spcPct val="120000"/>
              </a:lnSpc>
              <a:spcAft>
                <a:spcPts val="1000"/>
              </a:spcAft>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The insights gained from this project can help hotel managers improve their service and offerings, ultimately leading to increased customer satisfaction and loyalty. As users, the best way to know if a hotel is right for you or not is to find out what other people are saying about the hotel on various social media sites or news outlets.</a:t>
            </a:r>
          </a:p>
          <a:p>
            <a:pPr lvl="0">
              <a:lnSpc>
                <a:spcPct val="120000"/>
              </a:lnSpc>
              <a:spcAft>
                <a:spcPts val="1000"/>
              </a:spcAft>
            </a:pPr>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sp>
        <p:nvSpPr>
          <p:cNvPr id="10" name="TextBox 9">
            <a:extLst>
              <a:ext uri="{FF2B5EF4-FFF2-40B4-BE49-F238E27FC236}">
                <a16:creationId xmlns:a16="http://schemas.microsoft.com/office/drawing/2014/main" id="{CCB919FB-0FB8-25C9-94C3-5E7B2A93D237}"/>
              </a:ext>
            </a:extLst>
          </p:cNvPr>
          <p:cNvSpPr txBox="1"/>
          <p:nvPr/>
        </p:nvSpPr>
        <p:spPr>
          <a:xfrm>
            <a:off x="215153" y="784926"/>
            <a:ext cx="6096000" cy="505972"/>
          </a:xfrm>
          <a:prstGeom prst="rect">
            <a:avLst/>
          </a:prstGeom>
          <a:noFill/>
        </p:spPr>
        <p:txBody>
          <a:bodyPr wrap="square">
            <a:spAutoFit/>
          </a:bodyPr>
          <a:lstStyle/>
          <a:p>
            <a:pPr>
              <a:lnSpc>
                <a:spcPct val="120000"/>
              </a:lnSpc>
              <a:spcAft>
                <a:spcPts val="1000"/>
              </a:spcAft>
            </a:pPr>
            <a:r>
              <a:rPr lang="en-IN" sz="2400" b="1" u="sng" kern="100" spc="200" dirty="0">
                <a:latin typeface="Calibri" panose="020F0502020204030204" pitchFamily="34" charset="0"/>
                <a:ea typeface="Calibri" panose="020F0502020204030204" pitchFamily="34" charset="0"/>
                <a:cs typeface="Times New Roman" panose="02020603050405020304" pitchFamily="18" charset="0"/>
              </a:rPr>
              <a:t>Result</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u="sng" kern="100" spc="200" dirty="0">
                <a:latin typeface="Calibri" panose="020F0502020204030204" pitchFamily="34" charset="0"/>
                <a:ea typeface="Calibri" panose="020F0502020204030204" pitchFamily="34" charset="0"/>
                <a:cs typeface="Times New Roman" panose="02020603050405020304" pitchFamily="18" charset="0"/>
              </a:rPr>
              <a:t>and Conclusion:</a:t>
            </a:r>
          </a:p>
        </p:txBody>
      </p:sp>
    </p:spTree>
    <p:extLst>
      <p:ext uri="{BB962C8B-B14F-4D97-AF65-F5344CB8AC3E}">
        <p14:creationId xmlns:p14="http://schemas.microsoft.com/office/powerpoint/2010/main" val="208003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12</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pPr>
              <a:lnSpc>
                <a:spcPct val="120000"/>
              </a:lnSpc>
              <a:spcAft>
                <a:spcPts val="1000"/>
              </a:spcAft>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The insights gained from this project can help hotel managers improve their service and offerings, ultimately leading to increased customer satisfaction and loyalty. As users, the best way to know if a hotel is right for you or not is to find out what other people are saying about the hotel on various social media sites or news outlets.</a:t>
            </a:r>
          </a:p>
          <a:p>
            <a:pPr lvl="0">
              <a:lnSpc>
                <a:spcPct val="120000"/>
              </a:lnSpc>
              <a:spcAft>
                <a:spcPts val="1000"/>
              </a:spcAft>
            </a:pPr>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IN" b="1" dirty="0">
                <a:solidFill>
                  <a:srgbClr val="FFC000"/>
                </a:solidFill>
              </a:rPr>
              <a:t>Next Steps : </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Feature Selection</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Model Building</a:t>
            </a: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sp>
        <p:nvSpPr>
          <p:cNvPr id="10" name="TextBox 9">
            <a:extLst>
              <a:ext uri="{FF2B5EF4-FFF2-40B4-BE49-F238E27FC236}">
                <a16:creationId xmlns:a16="http://schemas.microsoft.com/office/drawing/2014/main" id="{CCB919FB-0FB8-25C9-94C3-5E7B2A93D237}"/>
              </a:ext>
            </a:extLst>
          </p:cNvPr>
          <p:cNvSpPr txBox="1"/>
          <p:nvPr/>
        </p:nvSpPr>
        <p:spPr>
          <a:xfrm>
            <a:off x="215153" y="784926"/>
            <a:ext cx="6096000" cy="505972"/>
          </a:xfrm>
          <a:prstGeom prst="rect">
            <a:avLst/>
          </a:prstGeom>
          <a:noFill/>
        </p:spPr>
        <p:txBody>
          <a:bodyPr wrap="square">
            <a:spAutoFit/>
          </a:bodyPr>
          <a:lstStyle/>
          <a:p>
            <a:pPr>
              <a:lnSpc>
                <a:spcPct val="120000"/>
              </a:lnSpc>
              <a:spcAft>
                <a:spcPts val="1000"/>
              </a:spcAft>
            </a:pPr>
            <a:r>
              <a:rPr lang="en-IN" sz="2400" b="1" u="sng" kern="100" spc="200" dirty="0">
                <a:latin typeface="Calibri" panose="020F0502020204030204" pitchFamily="34" charset="0"/>
                <a:ea typeface="Calibri" panose="020F0502020204030204" pitchFamily="34" charset="0"/>
                <a:cs typeface="Times New Roman" panose="02020603050405020304" pitchFamily="18" charset="0"/>
              </a:rPr>
              <a:t>Future Scope</a:t>
            </a:r>
          </a:p>
        </p:txBody>
      </p:sp>
    </p:spTree>
    <p:extLst>
      <p:ext uri="{BB962C8B-B14F-4D97-AF65-F5344CB8AC3E}">
        <p14:creationId xmlns:p14="http://schemas.microsoft.com/office/powerpoint/2010/main" val="293093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3581400" y="1105340"/>
            <a:ext cx="4045527" cy="1590790"/>
          </a:xfrm>
        </p:spPr>
        <p:txBody>
          <a:bodyPr/>
          <a:lstStyle/>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Thank you</a:t>
            </a:r>
          </a:p>
        </p:txBody>
      </p:sp>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3581400" y="2910721"/>
            <a:ext cx="4938034" cy="2061261"/>
          </a:xfrm>
        </p:spPr>
        <p:txBody>
          <a:bodyPr/>
          <a:lstStyle/>
          <a:p>
            <a:r>
              <a:rPr lang="en-US" dirty="0"/>
              <a:t>Suraj Meshram</a:t>
            </a:r>
          </a:p>
          <a:p>
            <a:r>
              <a:rPr lang="en-US" dirty="0"/>
              <a:t>surajmeshram994@gmail.com​​</a:t>
            </a:r>
          </a:p>
        </p:txBody>
      </p:sp>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13</a:t>
            </a:fld>
            <a:endParaRPr lang="en-US" dirty="0"/>
          </a:p>
        </p:txBody>
      </p:sp>
    </p:spTree>
    <p:extLst>
      <p:ext uri="{BB962C8B-B14F-4D97-AF65-F5344CB8AC3E}">
        <p14:creationId xmlns:p14="http://schemas.microsoft.com/office/powerpoint/2010/main" val="213400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1401580" y="942423"/>
            <a:ext cx="4694420" cy="1124392"/>
          </a:xfrm>
        </p:spPr>
        <p:txBody>
          <a:bodyPr/>
          <a:lstStyle/>
          <a:p>
            <a:r>
              <a:rPr lang="en-US" dirty="0"/>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1410586" y="2329867"/>
            <a:ext cx="6406637" cy="4187474"/>
          </a:xfrm>
        </p:spPr>
        <p:txBody>
          <a:bodyPr/>
          <a:lstStyle/>
          <a:p>
            <a:pPr>
              <a:lnSpc>
                <a:spcPct val="120000"/>
              </a:lnSpc>
              <a:spcAft>
                <a:spcPts val="10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Overview </a:t>
            </a:r>
            <a:endPar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1000"/>
              </a:spcAft>
            </a:pP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Goal Of Analysis </a:t>
            </a:r>
          </a:p>
          <a:p>
            <a:pPr>
              <a:lnSpc>
                <a:spcPct val="120000"/>
              </a:lnSpc>
              <a:spcAft>
                <a:spcPts val="1000"/>
              </a:spcAft>
            </a:pP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Stages for Data Analysis </a:t>
            </a:r>
          </a:p>
          <a:p>
            <a:pPr>
              <a:lnSpc>
                <a:spcPct val="120000"/>
              </a:lnSpc>
              <a:spcAft>
                <a:spcPts val="1000"/>
              </a:spcAft>
            </a:pP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Perform Sentiment Analysis</a:t>
            </a:r>
          </a:p>
          <a:p>
            <a:pPr>
              <a:lnSpc>
                <a:spcPct val="120000"/>
              </a:lnSpc>
              <a:spcAft>
                <a:spcPts val="1000"/>
              </a:spcAft>
            </a:pP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Results  </a:t>
            </a:r>
          </a:p>
          <a:p>
            <a:pPr>
              <a:lnSpc>
                <a:spcPct val="120000"/>
              </a:lnSpc>
              <a:spcAft>
                <a:spcPts val="1000"/>
              </a:spcAft>
            </a:pP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Future Scope</a:t>
            </a:r>
          </a:p>
          <a:p>
            <a:pPr>
              <a:lnSpc>
                <a:spcPct val="120000"/>
              </a:lnSpc>
              <a:spcAft>
                <a:spcPts val="1000"/>
              </a:spcAft>
            </a:pPr>
            <a:endPar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1000"/>
              </a:spcAft>
            </a:pPr>
            <a:endPar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1000"/>
              </a:spcAft>
            </a:pPr>
            <a:endParaRPr lang="en-US" dirty="0"/>
          </a:p>
          <a:p>
            <a:endParaRPr lang="en-US" dirty="0"/>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a:t>
            </a:fld>
            <a:endParaRPr lang="en-US" dirty="0"/>
          </a:p>
        </p:txBody>
      </p:sp>
    </p:spTree>
    <p:extLst>
      <p:ext uri="{BB962C8B-B14F-4D97-AF65-F5344CB8AC3E}">
        <p14:creationId xmlns:p14="http://schemas.microsoft.com/office/powerpoint/2010/main" val="206004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582786" y="649956"/>
            <a:ext cx="11084859" cy="726137"/>
          </a:xfrm>
        </p:spPr>
        <p:txBody>
          <a:bodyPr/>
          <a:lstStyle/>
          <a:p>
            <a:pPr algn="l">
              <a:lnSpc>
                <a:spcPct val="120000"/>
              </a:lnSpc>
              <a:spcAft>
                <a:spcPts val="1000"/>
              </a:spcAft>
            </a:pPr>
            <a:r>
              <a:rPr lang="en-IN" sz="20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Overview </a:t>
            </a:r>
            <a:endPar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Placeholder 23">
            <a:extLst>
              <a:ext uri="{FF2B5EF4-FFF2-40B4-BE49-F238E27FC236}">
                <a16:creationId xmlns:a16="http://schemas.microsoft.com/office/drawing/2014/main" id="{B127C79B-F024-434C-825D-15CEE80923F4}"/>
              </a:ext>
            </a:extLst>
          </p:cNvPr>
          <p:cNvSpPr>
            <a:spLocks noGrp="1"/>
          </p:cNvSpPr>
          <p:nvPr>
            <p:ph type="body" sz="quarter" idx="16"/>
          </p:nvPr>
        </p:nvSpPr>
        <p:spPr>
          <a:xfrm>
            <a:off x="710493" y="1705246"/>
            <a:ext cx="10771014" cy="4492251"/>
          </a:xfrm>
        </p:spPr>
        <p:txBody>
          <a:bodyPr/>
          <a:lstStyle/>
          <a:p>
            <a:pPr>
              <a:lnSpc>
                <a:spcPct val="120000"/>
              </a:lnSpc>
              <a:spcAft>
                <a:spcPts val="1000"/>
              </a:spcAft>
            </a:pPr>
            <a:r>
              <a:rPr lang="en-IN" sz="1800" b="1" spc="200" dirty="0">
                <a:solidFill>
                  <a:srgbClr val="FFC000"/>
                </a:solidFill>
              </a:rPr>
              <a:t>Data Source: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TripAdvisor.com</a:t>
            </a:r>
          </a:p>
          <a:p>
            <a:pPr>
              <a:lnSpc>
                <a:spcPct val="120000"/>
              </a:lnSpc>
              <a:spcAft>
                <a:spcPts val="1000"/>
              </a:spcAft>
            </a:pPr>
            <a:r>
              <a:rPr lang="en-IN" sz="1800" b="1" spc="200" dirty="0">
                <a:solidFill>
                  <a:srgbClr val="FFC000"/>
                </a:solidFill>
              </a:rPr>
              <a:t>Basic Statistics of Dataset: </a:t>
            </a:r>
          </a:p>
          <a:p>
            <a:pPr marL="342900" lvl="0" indent="-342900">
              <a:lnSpc>
                <a:spcPct val="120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Times New Roman" panose="02020603050405020304" pitchFamily="18" charset="0"/>
              </a:rPr>
              <a:t>Dataset Contain Four columns: Reviews, Date, Location, Review Website </a:t>
            </a:r>
          </a:p>
          <a:p>
            <a:pPr marL="342900" lvl="0" indent="-342900">
              <a:lnSpc>
                <a:spcPct val="120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Times New Roman" panose="02020603050405020304" pitchFamily="18" charset="0"/>
              </a:rPr>
              <a:t>Number Of Reviews: 6448</a:t>
            </a:r>
          </a:p>
          <a:p>
            <a:pPr marL="342900" lvl="0" indent="-342900">
              <a:lnSpc>
                <a:spcPct val="120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Times New Roman" panose="02020603050405020304" pitchFamily="18" charset="0"/>
              </a:rPr>
              <a:t>Number Of Location: 1711</a:t>
            </a:r>
          </a:p>
          <a:p>
            <a:pPr marL="342900" lvl="0" indent="-342900">
              <a:lnSpc>
                <a:spcPct val="120000"/>
              </a:lnSpc>
              <a:spcAft>
                <a:spcPts val="1000"/>
              </a:spcAft>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Times New Roman" panose="02020603050405020304" pitchFamily="18" charset="0"/>
              </a:rPr>
              <a:t>Review Website:1</a:t>
            </a:r>
          </a:p>
          <a:p>
            <a:pPr>
              <a:lnSpc>
                <a:spcPct val="120000"/>
              </a:lnSpc>
              <a:spcAft>
                <a:spcPts val="1000"/>
              </a:spcAft>
            </a:pPr>
            <a:endParaRPr lang="en-IN" sz="1800" b="1" spc="200" dirty="0">
              <a:solidFill>
                <a:srgbClr val="FFC000"/>
              </a:solidFill>
            </a:endParaRPr>
          </a:p>
        </p:txBody>
      </p:sp>
      <p:sp>
        <p:nvSpPr>
          <p:cNvPr id="4" name="Slide Number Placeholder 3">
            <a:extLst>
              <a:ext uri="{FF2B5EF4-FFF2-40B4-BE49-F238E27FC236}">
                <a16:creationId xmlns:a16="http://schemas.microsoft.com/office/drawing/2014/main" id="{7E375B46-1A54-44B9-BDCF-97B4D6758E70}"/>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Tree>
    <p:extLst>
      <p:ext uri="{BB962C8B-B14F-4D97-AF65-F5344CB8AC3E}">
        <p14:creationId xmlns:p14="http://schemas.microsoft.com/office/powerpoint/2010/main" val="376439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pPr algn="l">
              <a:lnSpc>
                <a:spcPct val="120000"/>
              </a:lnSpc>
              <a:spcAft>
                <a:spcPts val="10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Goal Of Analysis </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3" name="Footer Placeholder 2">
            <a:extLst>
              <a:ext uri="{FF2B5EF4-FFF2-40B4-BE49-F238E27FC236}">
                <a16:creationId xmlns:a16="http://schemas.microsoft.com/office/drawing/2014/main" id="{022AE5A9-C9EE-4D23-9586-528203CA76D8}"/>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4</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311046" y="1467014"/>
            <a:ext cx="11569907" cy="4750555"/>
          </a:xfrm>
        </p:spPr>
        <p:txBody>
          <a:bodyPr/>
          <a:lstStyle/>
          <a:p>
            <a:pPr marL="342900" indent="-342900">
              <a:buFont typeface="+mj-lt"/>
              <a:buAutoNum type="arabicPeriod"/>
            </a:pPr>
            <a:endPar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IN"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To perform analysis on raw data and apply statistical analysis and various technologies on data to find trends and get insights.</a:t>
            </a:r>
          </a:p>
          <a:p>
            <a:pPr marL="342900" indent="-342900">
              <a:buFont typeface="+mj-lt"/>
              <a:buAutoNum type="arabicPeriod"/>
            </a:pPr>
            <a:r>
              <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For sentiment analysis , Text Data Pre-Processing and to understand the feeling expressed and categorize English text review into positive, negative and neutral.</a:t>
            </a:r>
          </a:p>
          <a:p>
            <a:pPr marL="342900" indent="-342900">
              <a:buFont typeface="+mj-lt"/>
              <a:buAutoNum type="arabicPeriod"/>
            </a:pPr>
            <a:endParaRPr lang="en-US"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endParaRPr lang="en-IN"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5676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pPr algn="l">
              <a:lnSpc>
                <a:spcPct val="120000"/>
              </a:lnSpc>
              <a:spcAft>
                <a:spcPts val="1000"/>
              </a:spcAft>
            </a:pPr>
            <a:r>
              <a:rPr lang="en-IN" sz="2000" b="1" u="sng"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Goal Of Analysis </a:t>
            </a:r>
            <a:endParaRPr lang="en-IN" sz="2000" u="sng"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5</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317293" y="1605794"/>
            <a:ext cx="11569907" cy="4750555"/>
          </a:xfrm>
        </p:spPr>
        <p:txBody>
          <a:bodyPr/>
          <a:lstStyle/>
          <a:p>
            <a:pPr marL="342900" indent="-342900">
              <a:buFont typeface="+mj-lt"/>
              <a:buAutoNum type="arabicPeriod"/>
            </a:pPr>
            <a:r>
              <a:rPr lang="en-IN" sz="1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To perform analysis on raw data and apply statistical analysis and various technologies on data to find trends and get insights.</a:t>
            </a:r>
          </a:p>
          <a:p>
            <a:pPr marL="285750" indent="-285750">
              <a:buFont typeface="Arial" panose="020B0604020202020204" pitchFamily="34" charset="0"/>
              <a:buChar char="•"/>
            </a:pPr>
            <a:r>
              <a:rPr lang="en-I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tx1"/>
                </a:solidFill>
                <a:latin typeface="Calibri" panose="020F0502020204030204" pitchFamily="34" charset="0"/>
                <a:ea typeface="Calibri" panose="020F0502020204030204" pitchFamily="34" charset="0"/>
                <a:cs typeface="Calibri" panose="020F0502020204030204" pitchFamily="34" charset="0"/>
              </a:rPr>
              <a:t>Data Preparation </a:t>
            </a:r>
            <a:r>
              <a:rPr lang="en-IN" sz="1800" kern="1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Used for data is scanned to get familiar with data identify quality of problem and discover first insights into it like checking number and types of features, descriptive statistics, visualisation, missing values, inconsistence data record etc.</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Preforming EDA </a:t>
            </a:r>
            <a:r>
              <a:rPr lang="en-I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get insights and find meaningful patterns in data, detect seasonality, and trend, and establish cause and effect relationships in data.</a:t>
            </a:r>
            <a:endParaRPr lang="en-IN" sz="14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IN" sz="14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endParaRPr lang="en-I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10" name="Diagram 9">
            <a:extLst>
              <a:ext uri="{FF2B5EF4-FFF2-40B4-BE49-F238E27FC236}">
                <a16:creationId xmlns:a16="http://schemas.microsoft.com/office/drawing/2014/main" id="{60687FE9-CD0D-C725-7CC1-83B3142C7655}"/>
              </a:ext>
            </a:extLst>
          </p:cNvPr>
          <p:cNvGraphicFramePr/>
          <p:nvPr/>
        </p:nvGraphicFramePr>
        <p:xfrm>
          <a:off x="838200" y="4413643"/>
          <a:ext cx="10681446" cy="1026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974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2" name="Date Placeholder 1">
            <a:extLst>
              <a:ext uri="{FF2B5EF4-FFF2-40B4-BE49-F238E27FC236}">
                <a16:creationId xmlns:a16="http://schemas.microsoft.com/office/drawing/2014/main" id="{B22D5940-3155-4A42-AFCA-EDE4AE5319F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022AE5A9-C9EE-4D23-9586-528203CA76D8}"/>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6</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317293" y="1499061"/>
            <a:ext cx="11794025" cy="4435574"/>
          </a:xfrm>
        </p:spPr>
        <p:txBody>
          <a:bodyPr/>
          <a:lstStyle/>
          <a:p>
            <a:r>
              <a:rPr lang="en-IN" sz="1800" b="1" kern="100" dirty="0">
                <a:solidFill>
                  <a:srgbClr val="FFC000"/>
                </a:solidFill>
                <a:latin typeface="Calibri" panose="020F0502020204030204" pitchFamily="34" charset="0"/>
                <a:ea typeface="Calibri" panose="020F0502020204030204" pitchFamily="34" charset="0"/>
                <a:cs typeface="Times New Roman" panose="02020603050405020304" pitchFamily="18" charset="0"/>
              </a:rPr>
              <a:t>2.For sentiment analysis , Text Data Prep-Processing and to understand the feeling expressed and categorize English text review into positive, negative and neutral.</a:t>
            </a:r>
          </a:p>
          <a:p>
            <a:r>
              <a:rPr lang="en-US"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Raw text data might contain unwanted or unimportant text due to which our results might not give efficient accuracy, and might make it hard to understand and analyze. So, proper pre-processing must be done on raw data.</a:t>
            </a:r>
          </a:p>
          <a:p>
            <a:endParaRPr lang="en-US"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list of preprocessing process that can perform on text data such as:</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Handling Missing values and Duplicates values</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Handling Outlier </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Text Lowercasing</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Removing Non-Alphabet words(Special Character)</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Stopword</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Stemming</a:t>
            </a:r>
          </a:p>
          <a:p>
            <a:pPr marL="285750" indent="-285750">
              <a:buFont typeface="Arial" panose="020B0604020202020204" pitchFamily="34" charset="0"/>
              <a:buChar char="•"/>
            </a:pPr>
            <a:r>
              <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rPr>
              <a:t>Calculate Sentiment score for each review and Classify sentiment</a:t>
            </a:r>
          </a:p>
          <a:p>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sz="1600" kern="100" spc="5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45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215153" y="640431"/>
            <a:ext cx="11806518" cy="726137"/>
          </a:xfrm>
        </p:spPr>
        <p:txBody>
          <a:bodyPr/>
          <a:lstStyle/>
          <a:p>
            <a:pPr algn="l"/>
            <a:r>
              <a:rPr lang="en-IN" sz="2400" b="1" u="sng" kern="100" cap="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Final Analysis</a:t>
            </a:r>
          </a:p>
        </p:txBody>
      </p:sp>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7</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graphicFrame>
        <p:nvGraphicFramePr>
          <p:cNvPr id="6" name="Chart 5">
            <a:extLst>
              <a:ext uri="{FF2B5EF4-FFF2-40B4-BE49-F238E27FC236}">
                <a16:creationId xmlns:a16="http://schemas.microsoft.com/office/drawing/2014/main" id="{E3C0722E-D4C5-465B-7983-759FF25D25DB}"/>
              </a:ext>
            </a:extLst>
          </p:cNvPr>
          <p:cNvGraphicFramePr>
            <a:graphicFrameLocks/>
          </p:cNvGraphicFramePr>
          <p:nvPr>
            <p:extLst>
              <p:ext uri="{D42A27DB-BD31-4B8C-83A1-F6EECF244321}">
                <p14:modId xmlns:p14="http://schemas.microsoft.com/office/powerpoint/2010/main" val="820035049"/>
              </p:ext>
            </p:extLst>
          </p:nvPr>
        </p:nvGraphicFramePr>
        <p:xfrm>
          <a:off x="500422" y="2329130"/>
          <a:ext cx="4681178" cy="234875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7EBD64F7-A7D8-D4B3-0F66-5AC42715CA96}"/>
              </a:ext>
            </a:extLst>
          </p:cNvPr>
          <p:cNvSpPr txBox="1"/>
          <p:nvPr/>
        </p:nvSpPr>
        <p:spPr>
          <a:xfrm>
            <a:off x="428066" y="5043075"/>
            <a:ext cx="5123329" cy="800219"/>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Above plot say that ,Out of a total of 6,448 reviews, 40% (2,592) were in 2018 and 60% (3,856) were in 2019. This means that in 2019, 20% more reviews were received compared to 2018</a:t>
            </a:r>
            <a:r>
              <a:rPr lang="en-US" dirty="0"/>
              <a:t>.</a:t>
            </a:r>
            <a:endParaRPr lang="en-IN" dirty="0"/>
          </a:p>
        </p:txBody>
      </p:sp>
      <p:sp>
        <p:nvSpPr>
          <p:cNvPr id="10" name="TextBox 9">
            <a:extLst>
              <a:ext uri="{FF2B5EF4-FFF2-40B4-BE49-F238E27FC236}">
                <a16:creationId xmlns:a16="http://schemas.microsoft.com/office/drawing/2014/main" id="{77953813-2E2E-5EC4-B69A-E2F45090542F}"/>
              </a:ext>
            </a:extLst>
          </p:cNvPr>
          <p:cNvSpPr txBox="1"/>
          <p:nvPr/>
        </p:nvSpPr>
        <p:spPr>
          <a:xfrm>
            <a:off x="5871884" y="4992406"/>
            <a:ext cx="6212540" cy="1169551"/>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Above plot trend line say that , In year 2018 it is observed that no reviews are reported first two quarters but after August the count of reviews has increased. Whereas in year 2019 reverse trend is observed, All the reviews are reported in first 3 quarters and no reviews are recorded in last quarter.</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Chart 10">
            <a:extLst>
              <a:ext uri="{FF2B5EF4-FFF2-40B4-BE49-F238E27FC236}">
                <a16:creationId xmlns:a16="http://schemas.microsoft.com/office/drawing/2014/main" id="{2AD0BE26-5582-227D-EAB8-C0D3BFF64D0F}"/>
              </a:ext>
            </a:extLst>
          </p:cNvPr>
          <p:cNvGraphicFramePr>
            <a:graphicFrameLocks/>
          </p:cNvGraphicFramePr>
          <p:nvPr>
            <p:extLst>
              <p:ext uri="{D42A27DB-BD31-4B8C-83A1-F6EECF244321}">
                <p14:modId xmlns:p14="http://schemas.microsoft.com/office/powerpoint/2010/main" val="3932178092"/>
              </p:ext>
            </p:extLst>
          </p:nvPr>
        </p:nvGraphicFramePr>
        <p:xfrm>
          <a:off x="6024284" y="2232212"/>
          <a:ext cx="4883115" cy="255895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33F52E56-37B8-70AC-2293-890B9171D00D}"/>
              </a:ext>
            </a:extLst>
          </p:cNvPr>
          <p:cNvSpPr txBox="1"/>
          <p:nvPr/>
        </p:nvSpPr>
        <p:spPr>
          <a:xfrm>
            <a:off x="645849" y="1694506"/>
            <a:ext cx="3890292" cy="369332"/>
          </a:xfrm>
          <a:prstGeom prst="rect">
            <a:avLst/>
          </a:prstGeom>
          <a:noFill/>
        </p:spPr>
        <p:txBody>
          <a:bodyPr wrap="square" rtlCol="0">
            <a:spAutoFit/>
          </a:bodyPr>
          <a:lstStyle/>
          <a:p>
            <a:r>
              <a:rPr lang="en-IN" b="1" dirty="0">
                <a:solidFill>
                  <a:srgbClr val="FFC000"/>
                </a:solidFill>
              </a:rPr>
              <a:t>Review In Month</a:t>
            </a:r>
          </a:p>
        </p:txBody>
      </p:sp>
      <p:sp>
        <p:nvSpPr>
          <p:cNvPr id="13" name="TextBox 12">
            <a:extLst>
              <a:ext uri="{FF2B5EF4-FFF2-40B4-BE49-F238E27FC236}">
                <a16:creationId xmlns:a16="http://schemas.microsoft.com/office/drawing/2014/main" id="{3A9A5E14-8493-1C8C-883C-0562340A8C8B}"/>
              </a:ext>
            </a:extLst>
          </p:cNvPr>
          <p:cNvSpPr txBox="1"/>
          <p:nvPr/>
        </p:nvSpPr>
        <p:spPr>
          <a:xfrm>
            <a:off x="6665454" y="1668968"/>
            <a:ext cx="3890292" cy="369332"/>
          </a:xfrm>
          <a:prstGeom prst="rect">
            <a:avLst/>
          </a:prstGeom>
          <a:noFill/>
        </p:spPr>
        <p:txBody>
          <a:bodyPr wrap="square" rtlCol="0">
            <a:spAutoFit/>
          </a:bodyPr>
          <a:lstStyle/>
          <a:p>
            <a:r>
              <a:rPr lang="en-IN" b="1" dirty="0">
                <a:solidFill>
                  <a:srgbClr val="FFC000"/>
                </a:solidFill>
              </a:rPr>
              <a:t>Sentimental change over month</a:t>
            </a:r>
          </a:p>
        </p:txBody>
      </p:sp>
    </p:spTree>
    <p:extLst>
      <p:ext uri="{BB962C8B-B14F-4D97-AF65-F5344CB8AC3E}">
        <p14:creationId xmlns:p14="http://schemas.microsoft.com/office/powerpoint/2010/main" val="197627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8</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sp>
        <p:nvSpPr>
          <p:cNvPr id="7" name="TextBox 6">
            <a:extLst>
              <a:ext uri="{FF2B5EF4-FFF2-40B4-BE49-F238E27FC236}">
                <a16:creationId xmlns:a16="http://schemas.microsoft.com/office/drawing/2014/main" id="{7EBD64F7-A7D8-D4B3-0F66-5AC42715CA96}"/>
              </a:ext>
            </a:extLst>
          </p:cNvPr>
          <p:cNvSpPr txBox="1"/>
          <p:nvPr/>
        </p:nvSpPr>
        <p:spPr>
          <a:xfrm>
            <a:off x="363070" y="4424511"/>
            <a:ext cx="5123329" cy="738664"/>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In year 2019 highest number of reviews are reported in months of March, April and July. Similarly highest number of reviews for year 2018 are reported in months of October, Nov, Dec.</a:t>
            </a:r>
            <a:endParaRPr lang="en-IN" dirty="0"/>
          </a:p>
        </p:txBody>
      </p:sp>
      <p:sp>
        <p:nvSpPr>
          <p:cNvPr id="10" name="TextBox 9">
            <a:extLst>
              <a:ext uri="{FF2B5EF4-FFF2-40B4-BE49-F238E27FC236}">
                <a16:creationId xmlns:a16="http://schemas.microsoft.com/office/drawing/2014/main" id="{77953813-2E2E-5EC4-B69A-E2F45090542F}"/>
              </a:ext>
            </a:extLst>
          </p:cNvPr>
          <p:cNvSpPr txBox="1"/>
          <p:nvPr/>
        </p:nvSpPr>
        <p:spPr>
          <a:xfrm>
            <a:off x="5809193" y="4159666"/>
            <a:ext cx="621254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 In year 2019 Location for 71.49% reviews is missing, about 3.01% reviews are reported in USA whereas 0.96% reviews are reported in UK, Canada and New York.</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2" name="Chart 11">
            <a:extLst>
              <a:ext uri="{FF2B5EF4-FFF2-40B4-BE49-F238E27FC236}">
                <a16:creationId xmlns:a16="http://schemas.microsoft.com/office/drawing/2014/main" id="{52B238CD-6792-7537-9DC7-11DA26F2A7EA}"/>
              </a:ext>
            </a:extLst>
          </p:cNvPr>
          <p:cNvGraphicFramePr>
            <a:graphicFrameLocks/>
          </p:cNvGraphicFramePr>
          <p:nvPr>
            <p:extLst>
              <p:ext uri="{D42A27DB-BD31-4B8C-83A1-F6EECF244321}">
                <p14:modId xmlns:p14="http://schemas.microsoft.com/office/powerpoint/2010/main" val="4256467201"/>
              </p:ext>
            </p:extLst>
          </p:nvPr>
        </p:nvGraphicFramePr>
        <p:xfrm>
          <a:off x="113013" y="1452283"/>
          <a:ext cx="4728883" cy="286831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cx2="http://schemas.microsoft.com/office/drawing/2015/10/21/chartex" Requires="cx2">
          <p:graphicFrame>
            <p:nvGraphicFramePr>
              <p:cNvPr id="13" name="Chart 12">
                <a:extLst>
                  <a:ext uri="{FF2B5EF4-FFF2-40B4-BE49-F238E27FC236}">
                    <a16:creationId xmlns:a16="http://schemas.microsoft.com/office/drawing/2014/main" id="{6296CEDE-9551-B2AC-AE87-A780C725985B}"/>
                  </a:ext>
                </a:extLst>
              </p:cNvPr>
              <p:cNvGraphicFramePr/>
              <p:nvPr>
                <p:extLst>
                  <p:ext uri="{D42A27DB-BD31-4B8C-83A1-F6EECF244321}">
                    <p14:modId xmlns:p14="http://schemas.microsoft.com/office/powerpoint/2010/main" val="2814149985"/>
                  </p:ext>
                </p:extLst>
              </p:nvPr>
            </p:nvGraphicFramePr>
            <p:xfrm>
              <a:off x="5744125" y="1452283"/>
              <a:ext cx="5507535" cy="2452258"/>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3" name="Chart 12">
                <a:extLst>
                  <a:ext uri="{FF2B5EF4-FFF2-40B4-BE49-F238E27FC236}">
                    <a16:creationId xmlns:a16="http://schemas.microsoft.com/office/drawing/2014/main" id="{6296CEDE-9551-B2AC-AE87-A780C725985B}"/>
                  </a:ext>
                </a:extLst>
              </p:cNvPr>
              <p:cNvPicPr>
                <a:picLocks noGrp="1" noRot="1" noChangeAspect="1" noMove="1" noResize="1" noEditPoints="1" noAdjustHandles="1" noChangeArrowheads="1" noChangeShapeType="1"/>
              </p:cNvPicPr>
              <p:nvPr/>
            </p:nvPicPr>
            <p:blipFill>
              <a:blip r:embed="rId4"/>
              <a:stretch>
                <a:fillRect/>
              </a:stretch>
            </p:blipFill>
            <p:spPr>
              <a:xfrm>
                <a:off x="5744125" y="1452283"/>
                <a:ext cx="5507535" cy="2452258"/>
              </a:xfrm>
              <a:prstGeom prst="rect">
                <a:avLst/>
              </a:prstGeom>
            </p:spPr>
          </p:pic>
        </mc:Fallback>
      </mc:AlternateContent>
      <p:graphicFrame>
        <p:nvGraphicFramePr>
          <p:cNvPr id="16" name="Table 15">
            <a:extLst>
              <a:ext uri="{FF2B5EF4-FFF2-40B4-BE49-F238E27FC236}">
                <a16:creationId xmlns:a16="http://schemas.microsoft.com/office/drawing/2014/main" id="{453B5734-7601-11AD-32B8-0AEE9F42BF88}"/>
              </a:ext>
            </a:extLst>
          </p:cNvPr>
          <p:cNvGraphicFramePr>
            <a:graphicFrameLocks noGrp="1"/>
          </p:cNvGraphicFramePr>
          <p:nvPr>
            <p:extLst>
              <p:ext uri="{D42A27DB-BD31-4B8C-83A1-F6EECF244321}">
                <p14:modId xmlns:p14="http://schemas.microsoft.com/office/powerpoint/2010/main" val="440894297"/>
              </p:ext>
            </p:extLst>
          </p:nvPr>
        </p:nvGraphicFramePr>
        <p:xfrm>
          <a:off x="6547697" y="5146313"/>
          <a:ext cx="4703963" cy="1434852"/>
        </p:xfrm>
        <a:graphic>
          <a:graphicData uri="http://schemas.openxmlformats.org/drawingml/2006/table">
            <a:tbl>
              <a:tblPr/>
              <a:tblGrid>
                <a:gridCol w="2003265">
                  <a:extLst>
                    <a:ext uri="{9D8B030D-6E8A-4147-A177-3AD203B41FA5}">
                      <a16:colId xmlns:a16="http://schemas.microsoft.com/office/drawing/2014/main" val="1147277067"/>
                    </a:ext>
                  </a:extLst>
                </a:gridCol>
                <a:gridCol w="1350349">
                  <a:extLst>
                    <a:ext uri="{9D8B030D-6E8A-4147-A177-3AD203B41FA5}">
                      <a16:colId xmlns:a16="http://schemas.microsoft.com/office/drawing/2014/main" val="2396578651"/>
                    </a:ext>
                  </a:extLst>
                </a:gridCol>
                <a:gridCol w="1350349">
                  <a:extLst>
                    <a:ext uri="{9D8B030D-6E8A-4147-A177-3AD203B41FA5}">
                      <a16:colId xmlns:a16="http://schemas.microsoft.com/office/drawing/2014/main" val="753834312"/>
                    </a:ext>
                  </a:extLst>
                </a:gridCol>
              </a:tblGrid>
              <a:tr h="239142">
                <a:tc>
                  <a:txBody>
                    <a:bodyPr/>
                    <a:lstStyle/>
                    <a:p>
                      <a:pPr algn="ctr" fontAlgn="b"/>
                      <a:r>
                        <a:rPr lang="en-IN" sz="1000" b="1" i="0" u="none" strike="noStrike" dirty="0">
                          <a:solidFill>
                            <a:srgbClr val="FFFFFF"/>
                          </a:solidFill>
                          <a:effectLst/>
                          <a:latin typeface="Arial" panose="020B0604020202020204" pitchFamily="34" charset="0"/>
                        </a:rPr>
                        <a:t>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IN" sz="1000" b="1" i="0" u="none" strike="noStrike">
                          <a:solidFill>
                            <a:srgbClr val="FFFFFF"/>
                          </a:solidFill>
                          <a:effectLst/>
                          <a:latin typeface="Arial" panose="020B0604020202020204" pitchFamily="34" charset="0"/>
                        </a:rPr>
                        <a:t>% of 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IN" sz="1000" b="1" i="0" u="none" strike="noStrike">
                          <a:solidFill>
                            <a:srgbClr val="FFFFFF"/>
                          </a:solidFill>
                          <a:effectLst/>
                          <a:latin typeface="Arial" panose="020B0604020202020204" pitchFamily="34" charset="0"/>
                        </a:rPr>
                        <a:t>Count of 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191343991"/>
                  </a:ext>
                </a:extLst>
              </a:tr>
              <a:tr h="239142">
                <a:tc>
                  <a:txBody>
                    <a:bodyPr/>
                    <a:lstStyle/>
                    <a:p>
                      <a:pPr algn="ctr" fontAlgn="b"/>
                      <a:r>
                        <a:rPr lang="en-IN" sz="1000" b="0" i="0" u="none" strike="noStrike">
                          <a:solidFill>
                            <a:srgbClr val="000000"/>
                          </a:solidFill>
                          <a:effectLst/>
                          <a:latin typeface="Arial" panose="020B0604020202020204" pitchFamily="34" charset="0"/>
                        </a:rPr>
                        <a:t>null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71.49%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1049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1632884"/>
                  </a:ext>
                </a:extLst>
              </a:tr>
              <a:tr h="239142">
                <a:tc>
                  <a:txBody>
                    <a:bodyPr/>
                    <a:lstStyle/>
                    <a:p>
                      <a:pPr algn="ctr" fontAlgn="b"/>
                      <a:r>
                        <a:rPr lang="en-IN" sz="1000" b="0" i="0" u="none" strike="noStrike">
                          <a:solidFill>
                            <a:srgbClr val="000000"/>
                          </a:solidFill>
                          <a:effectLst/>
                          <a:latin typeface="Arial" panose="020B0604020202020204" pitchFamily="34" charset="0"/>
                        </a:rPr>
                        <a:t>United States of America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0749092"/>
                  </a:ext>
                </a:extLst>
              </a:tr>
              <a:tr h="239142">
                <a:tc>
                  <a:txBody>
                    <a:bodyPr/>
                    <a:lstStyle/>
                    <a:p>
                      <a:pPr algn="ctr" fontAlgn="b"/>
                      <a:r>
                        <a:rPr lang="en-IN" sz="1000" b="0" i="0" u="none" strike="noStrike">
                          <a:solidFill>
                            <a:srgbClr val="000000"/>
                          </a:solidFill>
                          <a:effectLst/>
                          <a:latin typeface="Arial" panose="020B0604020202020204" pitchFamily="34" charset="0"/>
                        </a:rPr>
                        <a:t>United Kingdom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5166778"/>
                  </a:ext>
                </a:extLst>
              </a:tr>
              <a:tr h="239142">
                <a:tc>
                  <a:txBody>
                    <a:bodyPr/>
                    <a:lstStyle/>
                    <a:p>
                      <a:pPr algn="ctr" fontAlgn="b"/>
                      <a:r>
                        <a:rPr lang="en-IN" sz="1000" b="0" i="0" u="none" strike="noStrike">
                          <a:solidFill>
                            <a:srgbClr val="000000"/>
                          </a:solidFill>
                          <a:effectLst/>
                          <a:latin typeface="Arial" panose="020B0604020202020204" pitchFamily="34" charset="0"/>
                        </a:rPr>
                        <a:t>canada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766316"/>
                  </a:ext>
                </a:extLst>
              </a:tr>
              <a:tr h="239142">
                <a:tc>
                  <a:txBody>
                    <a:bodyPr/>
                    <a:lstStyle/>
                    <a:p>
                      <a:pPr algn="ctr" fontAlgn="b"/>
                      <a:r>
                        <a:rPr lang="en-IN" sz="1000" b="0" i="0" u="none" strike="noStrike">
                          <a:solidFill>
                            <a:srgbClr val="000000"/>
                          </a:solidFill>
                          <a:effectLst/>
                          <a:latin typeface="Arial" panose="020B0604020202020204" pitchFamily="34" charset="0"/>
                        </a:rPr>
                        <a:t>New York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4623"/>
                  </a:ext>
                </a:extLst>
              </a:tr>
            </a:tbl>
          </a:graphicData>
        </a:graphic>
      </p:graphicFrame>
      <p:sp>
        <p:nvSpPr>
          <p:cNvPr id="18" name="TextBox 17">
            <a:extLst>
              <a:ext uri="{FF2B5EF4-FFF2-40B4-BE49-F238E27FC236}">
                <a16:creationId xmlns:a16="http://schemas.microsoft.com/office/drawing/2014/main" id="{4A37A89B-5360-33D5-ADE8-A5707D05FD4D}"/>
              </a:ext>
            </a:extLst>
          </p:cNvPr>
          <p:cNvSpPr txBox="1"/>
          <p:nvPr/>
        </p:nvSpPr>
        <p:spPr>
          <a:xfrm>
            <a:off x="7530743" y="777174"/>
            <a:ext cx="3890292" cy="369332"/>
          </a:xfrm>
          <a:prstGeom prst="rect">
            <a:avLst/>
          </a:prstGeom>
          <a:noFill/>
        </p:spPr>
        <p:txBody>
          <a:bodyPr wrap="square" rtlCol="0">
            <a:spAutoFit/>
          </a:bodyPr>
          <a:lstStyle/>
          <a:p>
            <a:r>
              <a:rPr lang="en-IN" b="1" dirty="0">
                <a:solidFill>
                  <a:srgbClr val="FFC000"/>
                </a:solidFill>
              </a:rPr>
              <a:t>Top location For Review For 2019</a:t>
            </a:r>
          </a:p>
        </p:txBody>
      </p:sp>
      <p:sp>
        <p:nvSpPr>
          <p:cNvPr id="19" name="TextBox 18">
            <a:extLst>
              <a:ext uri="{FF2B5EF4-FFF2-40B4-BE49-F238E27FC236}">
                <a16:creationId xmlns:a16="http://schemas.microsoft.com/office/drawing/2014/main" id="{D3CE6485-B3FA-76CE-4B7D-251F200C649C}"/>
              </a:ext>
            </a:extLst>
          </p:cNvPr>
          <p:cNvSpPr txBox="1"/>
          <p:nvPr/>
        </p:nvSpPr>
        <p:spPr>
          <a:xfrm>
            <a:off x="532308" y="777174"/>
            <a:ext cx="3890292" cy="369332"/>
          </a:xfrm>
          <a:prstGeom prst="rect">
            <a:avLst/>
          </a:prstGeom>
          <a:noFill/>
        </p:spPr>
        <p:txBody>
          <a:bodyPr wrap="square" rtlCol="0">
            <a:spAutoFit/>
          </a:bodyPr>
          <a:lstStyle/>
          <a:p>
            <a:r>
              <a:rPr lang="en-IN" b="1" dirty="0">
                <a:solidFill>
                  <a:srgbClr val="FFC000"/>
                </a:solidFill>
              </a:rPr>
              <a:t>Top Month for Received Reviews</a:t>
            </a:r>
          </a:p>
        </p:txBody>
      </p:sp>
    </p:spTree>
    <p:extLst>
      <p:ext uri="{BB962C8B-B14F-4D97-AF65-F5344CB8AC3E}">
        <p14:creationId xmlns:p14="http://schemas.microsoft.com/office/powerpoint/2010/main" val="419942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r>
              <a:rPr lang="en-US" dirty="0"/>
              <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9</a:t>
            </a:fld>
            <a:endParaRPr lang="en-US" dirty="0"/>
          </a:p>
        </p:txBody>
      </p:sp>
      <p:sp>
        <p:nvSpPr>
          <p:cNvPr id="9" name="Text Placeholder 8">
            <a:extLst>
              <a:ext uri="{FF2B5EF4-FFF2-40B4-BE49-F238E27FC236}">
                <a16:creationId xmlns:a16="http://schemas.microsoft.com/office/drawing/2014/main" id="{9EDB7CE1-F656-201D-0083-BBD16714D5F2}"/>
              </a:ext>
            </a:extLst>
          </p:cNvPr>
          <p:cNvSpPr>
            <a:spLocks noGrp="1"/>
          </p:cNvSpPr>
          <p:nvPr>
            <p:ph type="body" sz="quarter" idx="13"/>
          </p:nvPr>
        </p:nvSpPr>
        <p:spPr>
          <a:xfrm>
            <a:off x="215153" y="1543884"/>
            <a:ext cx="11036507" cy="4812465"/>
          </a:xfrm>
        </p:spPr>
        <p:txBody>
          <a:bodyPr/>
          <a:lstStyle/>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b="1" dirty="0">
              <a:solidFill>
                <a:srgbClr val="FFC000"/>
              </a:solidFill>
            </a:endParaRPr>
          </a:p>
          <a:p>
            <a:endParaRPr lang="en-IN" dirty="0"/>
          </a:p>
        </p:txBody>
      </p:sp>
      <p:sp>
        <p:nvSpPr>
          <p:cNvPr id="7" name="TextBox 6">
            <a:extLst>
              <a:ext uri="{FF2B5EF4-FFF2-40B4-BE49-F238E27FC236}">
                <a16:creationId xmlns:a16="http://schemas.microsoft.com/office/drawing/2014/main" id="{7EBD64F7-A7D8-D4B3-0F66-5AC42715CA96}"/>
              </a:ext>
            </a:extLst>
          </p:cNvPr>
          <p:cNvSpPr txBox="1"/>
          <p:nvPr/>
        </p:nvSpPr>
        <p:spPr>
          <a:xfrm>
            <a:off x="363070" y="4424511"/>
            <a:ext cx="5123329" cy="738664"/>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 In year 2018 Location for 71.91% reviews is missing, about 1.08% reviews are reported in New York whereas 1.74% reviews are reported in California ,San Jose &amp; Florida .</a:t>
            </a:r>
            <a:endParaRPr lang="en-IN" dirty="0"/>
          </a:p>
        </p:txBody>
      </p:sp>
      <mc:AlternateContent xmlns:mc="http://schemas.openxmlformats.org/markup-compatibility/2006">
        <mc:Choice xmlns:cx2="http://schemas.microsoft.com/office/drawing/2015/10/21/chartex" Requires="cx2">
          <p:graphicFrame>
            <p:nvGraphicFramePr>
              <p:cNvPr id="15" name="Chart 14">
                <a:extLst>
                  <a:ext uri="{FF2B5EF4-FFF2-40B4-BE49-F238E27FC236}">
                    <a16:creationId xmlns:a16="http://schemas.microsoft.com/office/drawing/2014/main" id="{9E7AC6DD-A7BF-4DD2-8F5E-D7C3AED375DF}"/>
                  </a:ext>
                </a:extLst>
              </p:cNvPr>
              <p:cNvGraphicFramePr/>
              <p:nvPr>
                <p:extLst>
                  <p:ext uri="{D42A27DB-BD31-4B8C-83A1-F6EECF244321}">
                    <p14:modId xmlns:p14="http://schemas.microsoft.com/office/powerpoint/2010/main" val="864063700"/>
                  </p:ext>
                </p:extLst>
              </p:nvPr>
            </p:nvGraphicFramePr>
            <p:xfrm>
              <a:off x="5733406" y="2063838"/>
              <a:ext cx="5758957" cy="335981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5" name="Chart 14">
                <a:extLst>
                  <a:ext uri="{FF2B5EF4-FFF2-40B4-BE49-F238E27FC236}">
                    <a16:creationId xmlns:a16="http://schemas.microsoft.com/office/drawing/2014/main" id="{9E7AC6DD-A7BF-4DD2-8F5E-D7C3AED375DF}"/>
                  </a:ext>
                </a:extLst>
              </p:cNvPr>
              <p:cNvPicPr>
                <a:picLocks noGrp="1" noRot="1" noChangeAspect="1" noMove="1" noResize="1" noEditPoints="1" noAdjustHandles="1" noChangeArrowheads="1" noChangeShapeType="1"/>
              </p:cNvPicPr>
              <p:nvPr/>
            </p:nvPicPr>
            <p:blipFill>
              <a:blip r:embed="rId3"/>
              <a:stretch>
                <a:fillRect/>
              </a:stretch>
            </p:blipFill>
            <p:spPr>
              <a:xfrm>
                <a:off x="5733406" y="2063838"/>
                <a:ext cx="5758957" cy="3359810"/>
              </a:xfrm>
              <a:prstGeom prst="rect">
                <a:avLst/>
              </a:prstGeom>
            </p:spPr>
          </p:pic>
        </mc:Fallback>
      </mc:AlternateContent>
      <p:graphicFrame>
        <p:nvGraphicFramePr>
          <p:cNvPr id="3" name="Table 2">
            <a:extLst>
              <a:ext uri="{FF2B5EF4-FFF2-40B4-BE49-F238E27FC236}">
                <a16:creationId xmlns:a16="http://schemas.microsoft.com/office/drawing/2014/main" id="{D7BB76C9-F6CE-0BFC-AA63-D50F3FEB9570}"/>
              </a:ext>
            </a:extLst>
          </p:cNvPr>
          <p:cNvGraphicFramePr>
            <a:graphicFrameLocks noGrp="1"/>
          </p:cNvGraphicFramePr>
          <p:nvPr>
            <p:extLst>
              <p:ext uri="{D42A27DB-BD31-4B8C-83A1-F6EECF244321}">
                <p14:modId xmlns:p14="http://schemas.microsoft.com/office/powerpoint/2010/main" val="1680437258"/>
              </p:ext>
            </p:extLst>
          </p:nvPr>
        </p:nvGraphicFramePr>
        <p:xfrm>
          <a:off x="699637" y="2637762"/>
          <a:ext cx="4025900" cy="1005840"/>
        </p:xfrm>
        <a:graphic>
          <a:graphicData uri="http://schemas.openxmlformats.org/drawingml/2006/table">
            <a:tbl>
              <a:tblPr/>
              <a:tblGrid>
                <a:gridCol w="1714500">
                  <a:extLst>
                    <a:ext uri="{9D8B030D-6E8A-4147-A177-3AD203B41FA5}">
                      <a16:colId xmlns:a16="http://schemas.microsoft.com/office/drawing/2014/main" val="552641558"/>
                    </a:ext>
                  </a:extLst>
                </a:gridCol>
                <a:gridCol w="1155700">
                  <a:extLst>
                    <a:ext uri="{9D8B030D-6E8A-4147-A177-3AD203B41FA5}">
                      <a16:colId xmlns:a16="http://schemas.microsoft.com/office/drawing/2014/main" val="489426292"/>
                    </a:ext>
                  </a:extLst>
                </a:gridCol>
                <a:gridCol w="1155700">
                  <a:extLst>
                    <a:ext uri="{9D8B030D-6E8A-4147-A177-3AD203B41FA5}">
                      <a16:colId xmlns:a16="http://schemas.microsoft.com/office/drawing/2014/main" val="3642737682"/>
                    </a:ext>
                  </a:extLst>
                </a:gridCol>
              </a:tblGrid>
              <a:tr h="167640">
                <a:tc>
                  <a:txBody>
                    <a:bodyPr/>
                    <a:lstStyle/>
                    <a:p>
                      <a:pPr algn="ctr" fontAlgn="b"/>
                      <a:r>
                        <a:rPr lang="en-IN" sz="1000" b="1" i="0" u="none" strike="noStrike">
                          <a:solidFill>
                            <a:srgbClr val="FFFFFF"/>
                          </a:solidFill>
                          <a:effectLst/>
                          <a:latin typeface="Arial" panose="020B0604020202020204" pitchFamily="34" charset="0"/>
                        </a:rPr>
                        <a:t>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IN" sz="1000" b="1" i="0" u="none" strike="noStrike">
                          <a:solidFill>
                            <a:srgbClr val="FFFFFF"/>
                          </a:solidFill>
                          <a:effectLst/>
                          <a:latin typeface="Arial" panose="020B0604020202020204" pitchFamily="34" charset="0"/>
                        </a:rPr>
                        <a:t>% of 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IN" sz="1000" b="1" i="0" u="none" strike="noStrike">
                          <a:solidFill>
                            <a:srgbClr val="FFFFFF"/>
                          </a:solidFill>
                          <a:effectLst/>
                          <a:latin typeface="Arial" panose="020B0604020202020204" pitchFamily="34" charset="0"/>
                        </a:rPr>
                        <a:t>Count of 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365041747"/>
                  </a:ext>
                </a:extLst>
              </a:tr>
              <a:tr h="167640">
                <a:tc>
                  <a:txBody>
                    <a:bodyPr/>
                    <a:lstStyle/>
                    <a:p>
                      <a:pPr algn="ctr" fontAlgn="b"/>
                      <a:r>
                        <a:rPr lang="en-IN" sz="1000" b="0" i="0" u="none" strike="noStrike">
                          <a:solidFill>
                            <a:srgbClr val="000000"/>
                          </a:solidFill>
                          <a:effectLst/>
                          <a:latin typeface="Arial" panose="020B0604020202020204" pitchFamily="34" charset="0"/>
                        </a:rPr>
                        <a:t>null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71.91%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1543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8250068"/>
                  </a:ext>
                </a:extLst>
              </a:tr>
              <a:tr h="167640">
                <a:tc>
                  <a:txBody>
                    <a:bodyPr/>
                    <a:lstStyle/>
                    <a:p>
                      <a:pPr algn="ctr" fontAlgn="b"/>
                      <a:r>
                        <a:rPr lang="en-IN" sz="1000" b="0" i="0" u="none" strike="noStrike">
                          <a:solidFill>
                            <a:srgbClr val="000000"/>
                          </a:solidFill>
                          <a:effectLst/>
                          <a:latin typeface="Arial" panose="020B0604020202020204" pitchFamily="34" charset="0"/>
                        </a:rPr>
                        <a:t>New York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50265"/>
                  </a:ext>
                </a:extLst>
              </a:tr>
              <a:tr h="167640">
                <a:tc>
                  <a:txBody>
                    <a:bodyPr/>
                    <a:lstStyle/>
                    <a:p>
                      <a:pPr algn="ctr" fontAlgn="b"/>
                      <a:r>
                        <a:rPr lang="en-IN" sz="1000" b="0" i="0" u="none" strike="noStrike">
                          <a:solidFill>
                            <a:srgbClr val="000000"/>
                          </a:solidFill>
                          <a:effectLst/>
                          <a:latin typeface="Arial" panose="020B0604020202020204" pitchFamily="34" charset="0"/>
                        </a:rPr>
                        <a:t>California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3569673"/>
                  </a:ext>
                </a:extLst>
              </a:tr>
              <a:tr h="167640">
                <a:tc>
                  <a:txBody>
                    <a:bodyPr/>
                    <a:lstStyle/>
                    <a:p>
                      <a:pPr algn="ctr" fontAlgn="b"/>
                      <a:r>
                        <a:rPr lang="en-IN" sz="1000" b="0" i="0" u="none" strike="noStrike">
                          <a:solidFill>
                            <a:srgbClr val="000000"/>
                          </a:solidFill>
                          <a:effectLst/>
                          <a:latin typeface="Arial" panose="020B0604020202020204" pitchFamily="34" charset="0"/>
                        </a:rPr>
                        <a:t>San Jose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431317"/>
                  </a:ext>
                </a:extLst>
              </a:tr>
              <a:tr h="167640">
                <a:tc>
                  <a:txBody>
                    <a:bodyPr/>
                    <a:lstStyle/>
                    <a:p>
                      <a:pPr algn="ctr" fontAlgn="b"/>
                      <a:r>
                        <a:rPr lang="en-IN" sz="1000" b="0" i="0" u="none" strike="noStrike">
                          <a:solidFill>
                            <a:srgbClr val="000000"/>
                          </a:solidFill>
                          <a:effectLst/>
                          <a:latin typeface="Arial" panose="020B0604020202020204" pitchFamily="34" charset="0"/>
                        </a:rPr>
                        <a:t>Florida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941095"/>
                  </a:ext>
                </a:extLst>
              </a:tr>
            </a:tbl>
          </a:graphicData>
        </a:graphic>
      </p:graphicFrame>
      <p:sp>
        <p:nvSpPr>
          <p:cNvPr id="5" name="TextBox 4">
            <a:extLst>
              <a:ext uri="{FF2B5EF4-FFF2-40B4-BE49-F238E27FC236}">
                <a16:creationId xmlns:a16="http://schemas.microsoft.com/office/drawing/2014/main" id="{18F09C3F-ED5A-388A-53AF-F091D63B6D06}"/>
              </a:ext>
            </a:extLst>
          </p:cNvPr>
          <p:cNvSpPr txBox="1"/>
          <p:nvPr/>
        </p:nvSpPr>
        <p:spPr>
          <a:xfrm>
            <a:off x="699637" y="1739153"/>
            <a:ext cx="3890292" cy="369332"/>
          </a:xfrm>
          <a:prstGeom prst="rect">
            <a:avLst/>
          </a:prstGeom>
          <a:noFill/>
        </p:spPr>
        <p:txBody>
          <a:bodyPr wrap="square" rtlCol="0">
            <a:spAutoFit/>
          </a:bodyPr>
          <a:lstStyle/>
          <a:p>
            <a:r>
              <a:rPr lang="en-IN" b="1" dirty="0">
                <a:solidFill>
                  <a:srgbClr val="FFC000"/>
                </a:solidFill>
              </a:rPr>
              <a:t>Top location For Review For 2018</a:t>
            </a:r>
          </a:p>
        </p:txBody>
      </p:sp>
    </p:spTree>
    <p:extLst>
      <p:ext uri="{BB962C8B-B14F-4D97-AF65-F5344CB8AC3E}">
        <p14:creationId xmlns:p14="http://schemas.microsoft.com/office/powerpoint/2010/main" val="1714415658"/>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366</TotalTime>
  <Words>965</Words>
  <Application>Microsoft Office PowerPoint</Application>
  <PresentationFormat>Widescreen</PresentationFormat>
  <Paragraphs>175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Segoe UI</vt:lpstr>
      <vt:lpstr>Segoe UI Light</vt:lpstr>
      <vt:lpstr>Symbol</vt:lpstr>
      <vt:lpstr>Office Theme</vt:lpstr>
      <vt:lpstr>Sentiment Analysis     By Using TripAdvisor Dataset of US Hotel Review </vt:lpstr>
      <vt:lpstr>Agenda</vt:lpstr>
      <vt:lpstr>Data Overview </vt:lpstr>
      <vt:lpstr>Goal Of Analysis </vt:lpstr>
      <vt:lpstr>Goal Of Analysis </vt:lpstr>
      <vt:lpstr>PowerPoint Presentation</vt:lpstr>
      <vt:lpstr>Final Analysis</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Analyzer Case Study    By Using TripAdvisor Dataset of US Hotel Review</dc:title>
  <dc:creator>Suraj Meshram</dc:creator>
  <cp:lastModifiedBy>Suraj Meshram</cp:lastModifiedBy>
  <cp:revision>10</cp:revision>
  <dcterms:created xsi:type="dcterms:W3CDTF">2023-09-15T09:56:58Z</dcterms:created>
  <dcterms:modified xsi:type="dcterms:W3CDTF">2023-09-15T16:03:24Z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